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57" r:id="rId3"/>
    <p:sldId id="275" r:id="rId4"/>
    <p:sldId id="258" r:id="rId5"/>
    <p:sldId id="259" r:id="rId6"/>
    <p:sldId id="260" r:id="rId7"/>
    <p:sldId id="264" r:id="rId8"/>
    <p:sldId id="265" r:id="rId9"/>
    <p:sldId id="266" r:id="rId10"/>
    <p:sldId id="267" r:id="rId11"/>
    <p:sldId id="268" r:id="rId12"/>
    <p:sldId id="269" r:id="rId13"/>
    <p:sldId id="261" r:id="rId14"/>
    <p:sldId id="271" r:id="rId15"/>
    <p:sldId id="272" r:id="rId16"/>
    <p:sldId id="273" r:id="rId17"/>
    <p:sldId id="262" r:id="rId18"/>
    <p:sldId id="270" r:id="rId19"/>
    <p:sldId id="274" r:id="rId2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5" d="100"/>
          <a:sy n="65" d="100"/>
        </p:scale>
        <p:origin x="83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3761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1670804"/>
            <a:ext cx="7477601" cy="1916430"/>
          </a:xfrm>
          <a:prstGeom prst="rect">
            <a:avLst/>
          </a:prstGeom>
          <a:noFill/>
          <a:ln/>
        </p:spPr>
        <p:txBody>
          <a:bodyPr wrap="square" rtlCol="0" anchor="t"/>
          <a:lstStyle/>
          <a:p>
            <a:pPr marL="0" indent="0">
              <a:lnSpc>
                <a:spcPts val="7545"/>
              </a:lnSpc>
              <a:buNone/>
            </a:pPr>
            <a:r>
              <a:rPr lang="en-US" sz="6036" kern="0" spc="-181" dirty="0">
                <a:solidFill>
                  <a:srgbClr val="2C3F42"/>
                </a:solidFill>
                <a:latin typeface="Bitter" pitchFamily="34" charset="0"/>
                <a:ea typeface="Bitter" pitchFamily="34" charset="-122"/>
                <a:cs typeface="Bitter" pitchFamily="34" charset="-120"/>
              </a:rPr>
              <a:t>Snakes and Ladders Game Project Report</a:t>
            </a:r>
            <a:endParaRPr lang="en-US" sz="6036" dirty="0"/>
          </a:p>
        </p:txBody>
      </p:sp>
      <p:sp>
        <p:nvSpPr>
          <p:cNvPr id="6" name="Text 3"/>
          <p:cNvSpPr/>
          <p:nvPr/>
        </p:nvSpPr>
        <p:spPr>
          <a:xfrm>
            <a:off x="833199" y="3920490"/>
            <a:ext cx="7477601" cy="1999536"/>
          </a:xfrm>
          <a:prstGeom prst="rect">
            <a:avLst/>
          </a:prstGeom>
          <a:noFill/>
          <a:ln/>
        </p:spPr>
        <p:txBody>
          <a:bodyPr wrap="square" rtlCol="0" anchor="t"/>
          <a:lstStyle/>
          <a:p>
            <a:pPr marL="0" indent="0">
              <a:lnSpc>
                <a:spcPts val="2624"/>
              </a:lnSpc>
              <a:buNone/>
            </a:pPr>
            <a:r>
              <a:rPr lang="en-US" sz="1750" kern="0" spc="-35" dirty="0">
                <a:solidFill>
                  <a:srgbClr val="2B2E3C"/>
                </a:solidFill>
                <a:latin typeface="Open Sans" pitchFamily="34" charset="0"/>
                <a:ea typeface="Open Sans" pitchFamily="34" charset="-122"/>
                <a:cs typeface="Open Sans" pitchFamily="34" charset="-120"/>
              </a:rPr>
              <a:t>This project report details the development of a Snakes and Ladders game using the C programming language. The project was undertaken as part of the Data Structures Laboratory course at CMR College of Engineering &amp; Technology. The report covers the game's design, implementation, and evaluation, showcasing the application of fundamental programming concepts and data structures.</a:t>
            </a:r>
            <a:endParaRPr lang="en-US" sz="1750" dirty="0"/>
          </a:p>
        </p:txBody>
      </p:sp>
      <p:sp>
        <p:nvSpPr>
          <p:cNvPr id="7" name="Shape 4"/>
          <p:cNvSpPr/>
          <p:nvPr/>
        </p:nvSpPr>
        <p:spPr>
          <a:xfrm>
            <a:off x="833199" y="6186607"/>
            <a:ext cx="355402" cy="355402"/>
          </a:xfrm>
          <a:prstGeom prst="roundRect">
            <a:avLst>
              <a:gd name="adj" fmla="val 25726039"/>
            </a:avLst>
          </a:prstGeom>
          <a:noFill/>
          <a:ln w="7620">
            <a:solidFill>
              <a:srgbClr val="FFFFFF"/>
            </a:solidFill>
            <a:prstDash val="solid"/>
          </a:ln>
        </p:spPr>
      </p:sp>
      <p:sp>
        <p:nvSpPr>
          <p:cNvPr id="8" name="TextBox 7">
            <a:extLst>
              <a:ext uri="{FF2B5EF4-FFF2-40B4-BE49-F238E27FC236}">
                <a16:creationId xmlns:a16="http://schemas.microsoft.com/office/drawing/2014/main" id="{BAC164C6-097C-FC4E-B027-BB06CECD3BCB}"/>
              </a:ext>
            </a:extLst>
          </p:cNvPr>
          <p:cNvSpPr txBox="1"/>
          <p:nvPr/>
        </p:nvSpPr>
        <p:spPr>
          <a:xfrm>
            <a:off x="5468660" y="6566981"/>
            <a:ext cx="3262550" cy="400110"/>
          </a:xfrm>
          <a:prstGeom prst="rect">
            <a:avLst/>
          </a:prstGeom>
          <a:noFill/>
        </p:spPr>
        <p:txBody>
          <a:bodyPr wrap="square" rtlCol="0">
            <a:spAutoFit/>
          </a:bodyPr>
          <a:lstStyle/>
          <a:p>
            <a:r>
              <a:rPr lang="en-IN" sz="2000" dirty="0" err="1">
                <a:solidFill>
                  <a:srgbClr val="FF0000"/>
                </a:solidFill>
                <a:latin typeface="Times New Roman" panose="02020603050405020304" pitchFamily="18" charset="0"/>
                <a:cs typeface="Times New Roman" panose="02020603050405020304" pitchFamily="18" charset="0"/>
              </a:rPr>
              <a:t>R.Akshitha</a:t>
            </a:r>
            <a:r>
              <a:rPr lang="en-IN" sz="2000" dirty="0">
                <a:solidFill>
                  <a:srgbClr val="FF0000"/>
                </a:solidFill>
                <a:latin typeface="Times New Roman" panose="02020603050405020304" pitchFamily="18" charset="0"/>
                <a:cs typeface="Times New Roman" panose="02020603050405020304" pitchFamily="18" charset="0"/>
              </a:rPr>
              <a:t> -23H51A05DY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D19067A-832B-4D2F-E78C-CCC85EF35525}"/>
              </a:ext>
            </a:extLst>
          </p:cNvPr>
          <p:cNvPicPr>
            <a:picLocks noChangeAspect="1"/>
          </p:cNvPicPr>
          <p:nvPr/>
        </p:nvPicPr>
        <p:blipFill>
          <a:blip r:embed="rId2"/>
          <a:stretch>
            <a:fillRect/>
          </a:stretch>
        </p:blipFill>
        <p:spPr>
          <a:xfrm>
            <a:off x="0" y="0"/>
            <a:ext cx="14630400" cy="8229600"/>
          </a:xfrm>
          <a:prstGeom prst="rect">
            <a:avLst/>
          </a:prstGeom>
        </p:spPr>
      </p:pic>
      <p:sp>
        <p:nvSpPr>
          <p:cNvPr id="5" name="TextBox 4">
            <a:extLst>
              <a:ext uri="{FF2B5EF4-FFF2-40B4-BE49-F238E27FC236}">
                <a16:creationId xmlns:a16="http://schemas.microsoft.com/office/drawing/2014/main" id="{0B557DFC-8F64-7AB7-3507-08587A23E0F0}"/>
              </a:ext>
            </a:extLst>
          </p:cNvPr>
          <p:cNvSpPr txBox="1"/>
          <p:nvPr/>
        </p:nvSpPr>
        <p:spPr>
          <a:xfrm>
            <a:off x="228600" y="247650"/>
            <a:ext cx="8248650" cy="7942367"/>
          </a:xfrm>
          <a:prstGeom prst="rect">
            <a:avLst/>
          </a:prstGeom>
          <a:noFill/>
        </p:spPr>
        <p:txBody>
          <a:bodyPr wrap="square" rtlCol="0">
            <a:spAutoFit/>
          </a:bodyPr>
          <a:lstStyle/>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if (</a:t>
            </a:r>
            <a:r>
              <a:rPr lang="en-US" sz="1800" b="0" dirty="0" err="1">
                <a:effectLst/>
                <a:latin typeface="Times New Roman" panose="02020603050405020304" pitchFamily="18" charset="0"/>
                <a:cs typeface="Times New Roman" panose="02020603050405020304" pitchFamily="18" charset="0"/>
              </a:rPr>
              <a:t>i</a:t>
            </a:r>
            <a:r>
              <a:rPr lang="en-US" sz="1800" b="0" dirty="0">
                <a:effectLst/>
                <a:latin typeface="Times New Roman" panose="02020603050405020304" pitchFamily="18" charset="0"/>
                <a:cs typeface="Times New Roman" panose="02020603050405020304" pitchFamily="18" charset="0"/>
              </a:rPr>
              <a:t> % 10 == 0)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printf</a:t>
            </a:r>
            <a:r>
              <a:rPr lang="en-US" sz="1800" b="0" dirty="0">
                <a:effectLst/>
                <a:latin typeface="Times New Roman" panose="02020603050405020304" pitchFamily="18" charset="0"/>
                <a:cs typeface="Times New Roman" panose="02020603050405020304" pitchFamily="18" charset="0"/>
              </a:rPr>
              <a:t>("\n");</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printf</a:t>
            </a:r>
            <a:r>
              <a:rPr lang="en-US" sz="1800" b="0" dirty="0">
                <a:effectLst/>
                <a:latin typeface="Times New Roman" panose="02020603050405020304" pitchFamily="18" charset="0"/>
                <a:cs typeface="Times New Roman" panose="02020603050405020304" pitchFamily="18" charset="0"/>
              </a:rPr>
              <a:t>("\n");</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void </a:t>
            </a:r>
            <a:r>
              <a:rPr lang="en-US" sz="1800" b="0" dirty="0" err="1">
                <a:effectLst/>
                <a:latin typeface="Times New Roman" panose="02020603050405020304" pitchFamily="18" charset="0"/>
                <a:cs typeface="Times New Roman" panose="02020603050405020304" pitchFamily="18" charset="0"/>
              </a:rPr>
              <a:t>playGame</a:t>
            </a:r>
            <a:r>
              <a:rPr lang="en-US" sz="1800" b="0" dirty="0">
                <a:effectLst/>
                <a:latin typeface="Times New Roman" panose="02020603050405020304" pitchFamily="18" charset="0"/>
                <a:cs typeface="Times New Roman" panose="02020603050405020304" pitchFamily="18" charset="0"/>
              </a:rPr>
              <a:t>(Player* player1, Player* player2, int board[])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while (player1-&gt;position &lt; BOARD_SIZE &amp;&amp; player2-&gt;position &lt; BOARD_SIZE)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printf</a:t>
            </a:r>
            <a:r>
              <a:rPr lang="en-US" sz="1800" b="0" dirty="0">
                <a:effectLst/>
                <a:latin typeface="Times New Roman" panose="02020603050405020304" pitchFamily="18" charset="0"/>
                <a:cs typeface="Times New Roman" panose="02020603050405020304" pitchFamily="18" charset="0"/>
              </a:rPr>
              <a:t>("%s's turn. Press enter to roll the dice...\n", player1-&gt;name);</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getchar</a:t>
            </a:r>
            <a:r>
              <a:rPr lang="en-US" sz="1800" b="0" dirty="0">
                <a:effectLst/>
                <a:latin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int roll = </a:t>
            </a:r>
            <a:r>
              <a:rPr lang="en-US" sz="1800" b="0" dirty="0" err="1">
                <a:effectLst/>
                <a:latin typeface="Times New Roman" panose="02020603050405020304" pitchFamily="18" charset="0"/>
                <a:cs typeface="Times New Roman" panose="02020603050405020304" pitchFamily="18" charset="0"/>
              </a:rPr>
              <a:t>rollDice</a:t>
            </a:r>
            <a:r>
              <a:rPr lang="en-US" sz="1800" b="0" dirty="0">
                <a:effectLst/>
                <a:latin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printf</a:t>
            </a:r>
            <a:r>
              <a:rPr lang="en-US" sz="1800" b="0" dirty="0">
                <a:effectLst/>
                <a:latin typeface="Times New Roman" panose="02020603050405020304" pitchFamily="18" charset="0"/>
                <a:cs typeface="Times New Roman" panose="02020603050405020304" pitchFamily="18" charset="0"/>
              </a:rPr>
              <a:t>("%s rolled a %d\n", player1-&gt;name, roll);</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movePlayer</a:t>
            </a:r>
            <a:r>
              <a:rPr lang="en-US" sz="1800" b="0" dirty="0">
                <a:effectLst/>
                <a:latin typeface="Times New Roman" panose="02020603050405020304" pitchFamily="18" charset="0"/>
                <a:cs typeface="Times New Roman" panose="02020603050405020304" pitchFamily="18" charset="0"/>
              </a:rPr>
              <a:t>(player1, roll, board);</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printf</a:t>
            </a:r>
            <a:r>
              <a:rPr lang="en-US" sz="1800" b="0" dirty="0">
                <a:effectLst/>
                <a:latin typeface="Times New Roman" panose="02020603050405020304" pitchFamily="18" charset="0"/>
                <a:cs typeface="Times New Roman" panose="02020603050405020304" pitchFamily="18" charset="0"/>
              </a:rPr>
              <a:t>("%s is now at position %d\n", player1-&gt;name, player1-&gt;position);</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if (player1-&gt;position &gt;= BOARD_SIZE)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printf</a:t>
            </a:r>
            <a:r>
              <a:rPr lang="en-US" sz="1800" b="0" dirty="0">
                <a:effectLst/>
                <a:latin typeface="Times New Roman" panose="02020603050405020304" pitchFamily="18" charset="0"/>
                <a:cs typeface="Times New Roman" panose="02020603050405020304" pitchFamily="18" charset="0"/>
              </a:rPr>
              <a:t>("%s wins!\n", player1-&gt;name);</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break;</a:t>
            </a:r>
            <a:r>
              <a:rPr lang="en-US" b="0" dirty="0">
                <a:latin typeface="Calibri" panose="020F0502020204030204" pitchFamily="34" charset="0"/>
                <a:cs typeface="Times New Roman" panose="02020603050405020304" pitchFamily="18" charset="0"/>
              </a:rPr>
              <a:t>}</a:t>
            </a:r>
            <a:endParaRPr lang="en-US" sz="1800" dirty="0">
              <a:effectLst/>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6228219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5D88D1F-69FF-D69C-82A8-B8087B6E8360}"/>
              </a:ext>
            </a:extLst>
          </p:cNvPr>
          <p:cNvPicPr>
            <a:picLocks noChangeAspect="1"/>
          </p:cNvPicPr>
          <p:nvPr/>
        </p:nvPicPr>
        <p:blipFill>
          <a:blip r:embed="rId2"/>
          <a:stretch>
            <a:fillRect/>
          </a:stretch>
        </p:blipFill>
        <p:spPr>
          <a:xfrm>
            <a:off x="0" y="0"/>
            <a:ext cx="14630400" cy="8229600"/>
          </a:xfrm>
          <a:prstGeom prst="rect">
            <a:avLst/>
          </a:prstGeom>
        </p:spPr>
      </p:pic>
      <p:sp>
        <p:nvSpPr>
          <p:cNvPr id="3" name="TextBox 2">
            <a:extLst>
              <a:ext uri="{FF2B5EF4-FFF2-40B4-BE49-F238E27FC236}">
                <a16:creationId xmlns:a16="http://schemas.microsoft.com/office/drawing/2014/main" id="{DFA36C1D-8548-BA9B-6095-BA21CDFC5FAB}"/>
              </a:ext>
            </a:extLst>
          </p:cNvPr>
          <p:cNvSpPr txBox="1"/>
          <p:nvPr/>
        </p:nvSpPr>
        <p:spPr>
          <a:xfrm>
            <a:off x="304800" y="143616"/>
            <a:ext cx="9525000" cy="7942367"/>
          </a:xfrm>
          <a:prstGeom prst="rect">
            <a:avLst/>
          </a:prstGeom>
          <a:noFill/>
        </p:spPr>
        <p:txBody>
          <a:bodyPr wrap="square" rtlCol="0">
            <a:spAutoFit/>
          </a:bodyPr>
          <a:lstStyle/>
          <a:p>
            <a:pPr marL="0" marR="0">
              <a:lnSpc>
                <a:spcPct val="150000"/>
              </a:lnSpc>
              <a:spcBef>
                <a:spcPts val="0"/>
              </a:spcBef>
              <a:spcAft>
                <a:spcPts val="0"/>
              </a:spcAft>
            </a:pPr>
            <a:r>
              <a:rPr lang="en-US" sz="1800" b="0" dirty="0" err="1">
                <a:effectLst/>
                <a:latin typeface="Times New Roman" panose="02020603050405020304" pitchFamily="18" charset="0"/>
                <a:cs typeface="Times New Roman" panose="02020603050405020304" pitchFamily="18" charset="0"/>
              </a:rPr>
              <a:t>printf</a:t>
            </a:r>
            <a:r>
              <a:rPr lang="en-US" sz="1800" b="0" dirty="0">
                <a:effectLst/>
                <a:latin typeface="Times New Roman" panose="02020603050405020304" pitchFamily="18" charset="0"/>
                <a:cs typeface="Times New Roman" panose="02020603050405020304" pitchFamily="18" charset="0"/>
              </a:rPr>
              <a:t>("%s's turn. Press enter to roll the dice...\n", player2-&gt;name);</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getchar</a:t>
            </a:r>
            <a:r>
              <a:rPr lang="en-US" sz="1800" b="0" dirty="0">
                <a:effectLst/>
                <a:latin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roll = </a:t>
            </a:r>
            <a:r>
              <a:rPr lang="en-US" sz="1800" b="0" dirty="0" err="1">
                <a:effectLst/>
                <a:latin typeface="Times New Roman" panose="02020603050405020304" pitchFamily="18" charset="0"/>
                <a:cs typeface="Times New Roman" panose="02020603050405020304" pitchFamily="18" charset="0"/>
              </a:rPr>
              <a:t>rollDice</a:t>
            </a:r>
            <a:r>
              <a:rPr lang="en-US" sz="1800" b="0" dirty="0">
                <a:effectLst/>
                <a:latin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printf</a:t>
            </a:r>
            <a:r>
              <a:rPr lang="en-US" sz="1800" b="0" dirty="0">
                <a:effectLst/>
                <a:latin typeface="Times New Roman" panose="02020603050405020304" pitchFamily="18" charset="0"/>
                <a:cs typeface="Times New Roman" panose="02020603050405020304" pitchFamily="18" charset="0"/>
              </a:rPr>
              <a:t>("%s rolled a %d\n", player2-&gt;name, roll);</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movePlayer</a:t>
            </a:r>
            <a:r>
              <a:rPr lang="en-US" sz="1800" b="0" dirty="0">
                <a:effectLst/>
                <a:latin typeface="Times New Roman" panose="02020603050405020304" pitchFamily="18" charset="0"/>
                <a:cs typeface="Times New Roman" panose="02020603050405020304" pitchFamily="18" charset="0"/>
              </a:rPr>
              <a:t>(player2, roll, board);</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printf</a:t>
            </a:r>
            <a:r>
              <a:rPr lang="en-US" sz="1800" b="0" dirty="0">
                <a:effectLst/>
                <a:latin typeface="Times New Roman" panose="02020603050405020304" pitchFamily="18" charset="0"/>
                <a:cs typeface="Times New Roman" panose="02020603050405020304" pitchFamily="18" charset="0"/>
              </a:rPr>
              <a:t>("%s is now at position %d\n", player2-&gt;name, player2-&gt;position);</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if (player2-&gt;position &gt;= BOARD_SIZE)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printf</a:t>
            </a:r>
            <a:r>
              <a:rPr lang="en-US" sz="1800" b="0" dirty="0">
                <a:effectLst/>
                <a:latin typeface="Times New Roman" panose="02020603050405020304" pitchFamily="18" charset="0"/>
                <a:cs typeface="Times New Roman" panose="02020603050405020304" pitchFamily="18" charset="0"/>
              </a:rPr>
              <a:t>("%s wins!\n", player2-&gt;name);</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break;</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displayBoard</a:t>
            </a:r>
            <a:r>
              <a:rPr lang="en-US" sz="1800" b="0" dirty="0">
                <a:effectLst/>
                <a:latin typeface="Times New Roman" panose="02020603050405020304" pitchFamily="18" charset="0"/>
                <a:cs typeface="Times New Roman" panose="02020603050405020304" pitchFamily="18" charset="0"/>
              </a:rPr>
              <a:t>(board, player1, player2);</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int main()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srand</a:t>
            </a:r>
            <a:r>
              <a:rPr lang="en-US" sz="1800" b="0" dirty="0">
                <a:effectLst/>
                <a:latin typeface="Times New Roman" panose="02020603050405020304" pitchFamily="18" charset="0"/>
                <a:cs typeface="Times New Roman" panose="02020603050405020304" pitchFamily="18" charset="0"/>
              </a:rPr>
              <a:t>(time(NULL));</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int board[BOARD_SIZE];</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Player player1, player2;</a:t>
            </a:r>
            <a:endParaRPr lang="en-US" sz="1800" dirty="0">
              <a:effectLst/>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542285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1D28143-9D3B-0313-B526-E8DB4B624CFC}"/>
              </a:ext>
            </a:extLst>
          </p:cNvPr>
          <p:cNvPicPr>
            <a:picLocks noChangeAspect="1"/>
          </p:cNvPicPr>
          <p:nvPr/>
        </p:nvPicPr>
        <p:blipFill>
          <a:blip r:embed="rId2"/>
          <a:stretch>
            <a:fillRect/>
          </a:stretch>
        </p:blipFill>
        <p:spPr>
          <a:xfrm>
            <a:off x="0" y="0"/>
            <a:ext cx="14630400" cy="8229600"/>
          </a:xfrm>
          <a:prstGeom prst="rect">
            <a:avLst/>
          </a:prstGeom>
        </p:spPr>
      </p:pic>
      <p:sp>
        <p:nvSpPr>
          <p:cNvPr id="3" name="TextBox 2">
            <a:extLst>
              <a:ext uri="{FF2B5EF4-FFF2-40B4-BE49-F238E27FC236}">
                <a16:creationId xmlns:a16="http://schemas.microsoft.com/office/drawing/2014/main" id="{7BA6D092-1BC4-C10F-ED03-A31E441504E0}"/>
              </a:ext>
            </a:extLst>
          </p:cNvPr>
          <p:cNvSpPr txBox="1"/>
          <p:nvPr/>
        </p:nvSpPr>
        <p:spPr>
          <a:xfrm>
            <a:off x="171450" y="171450"/>
            <a:ext cx="9391650" cy="4939814"/>
          </a:xfrm>
          <a:prstGeom prst="rect">
            <a:avLst/>
          </a:prstGeom>
          <a:noFill/>
        </p:spPr>
        <p:txBody>
          <a:bodyPr wrap="square" rtlCol="0">
            <a:spAutoFit/>
          </a:bodyPr>
          <a:lstStyle/>
          <a:p>
            <a:pPr marL="0" marR="0">
              <a:lnSpc>
                <a:spcPct val="150000"/>
              </a:lnSpc>
              <a:spcBef>
                <a:spcPts val="0"/>
              </a:spcBef>
              <a:spcAft>
                <a:spcPts val="0"/>
              </a:spcAft>
            </a:pPr>
            <a:r>
              <a:rPr lang="en-US" sz="1800" b="0" dirty="0" err="1">
                <a:effectLst/>
                <a:latin typeface="Times New Roman" panose="02020603050405020304" pitchFamily="18" charset="0"/>
                <a:cs typeface="Times New Roman" panose="02020603050405020304" pitchFamily="18" charset="0"/>
              </a:rPr>
              <a:t>initializeBoard</a:t>
            </a:r>
            <a:r>
              <a:rPr lang="en-US" sz="1800" b="0" dirty="0">
                <a:effectLst/>
                <a:latin typeface="Times New Roman" panose="02020603050405020304" pitchFamily="18" charset="0"/>
                <a:cs typeface="Times New Roman" panose="02020603050405020304" pitchFamily="18" charset="0"/>
              </a:rPr>
              <a:t>(board);</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initializePlayer</a:t>
            </a:r>
            <a:r>
              <a:rPr lang="en-US" sz="1800" b="0" dirty="0">
                <a:effectLst/>
                <a:latin typeface="Times New Roman" panose="02020603050405020304" pitchFamily="18" charset="0"/>
                <a:cs typeface="Times New Roman" panose="02020603050405020304" pitchFamily="18" charset="0"/>
              </a:rPr>
              <a:t>(&amp;player1, "Player 1");</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initializePlayer</a:t>
            </a:r>
            <a:r>
              <a:rPr lang="en-US" sz="1800" b="0" dirty="0">
                <a:effectLst/>
                <a:latin typeface="Times New Roman" panose="02020603050405020304" pitchFamily="18" charset="0"/>
                <a:cs typeface="Times New Roman" panose="02020603050405020304" pitchFamily="18" charset="0"/>
              </a:rPr>
              <a:t>(&amp;player2, "Player 2");</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printf</a:t>
            </a:r>
            <a:r>
              <a:rPr lang="en-US" sz="1800" b="0" dirty="0">
                <a:effectLst/>
                <a:latin typeface="Times New Roman" panose="02020603050405020304" pitchFamily="18" charset="0"/>
                <a:cs typeface="Times New Roman" panose="02020603050405020304" pitchFamily="18" charset="0"/>
              </a:rPr>
              <a:t>("Welcome to Snakes and Ladders!\n");</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displayBoard</a:t>
            </a:r>
            <a:r>
              <a:rPr lang="en-US" sz="1800" b="0" dirty="0">
                <a:effectLst/>
                <a:latin typeface="Times New Roman" panose="02020603050405020304" pitchFamily="18" charset="0"/>
                <a:cs typeface="Times New Roman" panose="02020603050405020304" pitchFamily="18" charset="0"/>
              </a:rPr>
              <a:t>(board, &amp;player1, &amp;player2);</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playGame</a:t>
            </a:r>
            <a:r>
              <a:rPr lang="en-US" sz="1800" b="0" dirty="0">
                <a:effectLst/>
                <a:latin typeface="Times New Roman" panose="02020603050405020304" pitchFamily="18" charset="0"/>
                <a:cs typeface="Times New Roman" panose="02020603050405020304" pitchFamily="18" charset="0"/>
              </a:rPr>
              <a:t>(&amp;player1, &amp;player2, board);</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return 0;</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1969347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
        <p:nvSpPr>
          <p:cNvPr id="4" name="Text 2"/>
          <p:cNvSpPr/>
          <p:nvPr/>
        </p:nvSpPr>
        <p:spPr>
          <a:xfrm>
            <a:off x="1894759" y="368856"/>
            <a:ext cx="5563672"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Results and Discussion</a:t>
            </a:r>
            <a:endParaRPr lang="en-US" sz="4374" dirty="0"/>
          </a:p>
        </p:txBody>
      </p:sp>
      <p:pic>
        <p:nvPicPr>
          <p:cNvPr id="12" name="Picture 11">
            <a:extLst>
              <a:ext uri="{FF2B5EF4-FFF2-40B4-BE49-F238E27FC236}">
                <a16:creationId xmlns:a16="http://schemas.microsoft.com/office/drawing/2014/main" id="{A5A67554-8B76-DFC5-E780-7AA090500798}"/>
              </a:ext>
            </a:extLst>
          </p:cNvPr>
          <p:cNvPicPr>
            <a:picLocks noChangeAspect="1"/>
          </p:cNvPicPr>
          <p:nvPr/>
        </p:nvPicPr>
        <p:blipFill>
          <a:blip r:embed="rId3"/>
          <a:stretch>
            <a:fillRect/>
          </a:stretch>
        </p:blipFill>
        <p:spPr>
          <a:xfrm>
            <a:off x="1894759" y="1078356"/>
            <a:ext cx="4359018" cy="6782388"/>
          </a:xfrm>
          <a:prstGeom prst="rect">
            <a:avLst/>
          </a:prstGeom>
        </p:spPr>
      </p:pic>
      <p:pic>
        <p:nvPicPr>
          <p:cNvPr id="13" name="Picture 12">
            <a:extLst>
              <a:ext uri="{FF2B5EF4-FFF2-40B4-BE49-F238E27FC236}">
                <a16:creationId xmlns:a16="http://schemas.microsoft.com/office/drawing/2014/main" id="{53157B5B-3174-13D6-4E42-C3184F39CCB7}"/>
              </a:ext>
            </a:extLst>
          </p:cNvPr>
          <p:cNvPicPr>
            <a:picLocks noChangeAspect="1"/>
          </p:cNvPicPr>
          <p:nvPr/>
        </p:nvPicPr>
        <p:blipFill>
          <a:blip r:embed="rId4"/>
          <a:stretch>
            <a:fillRect/>
          </a:stretch>
        </p:blipFill>
        <p:spPr>
          <a:xfrm>
            <a:off x="7737041" y="1063229"/>
            <a:ext cx="4855009" cy="678238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ACC06CC-E1BE-874B-C04D-E411BA49B330}"/>
              </a:ext>
            </a:extLst>
          </p:cNvPr>
          <p:cNvPicPr>
            <a:picLocks noChangeAspect="1"/>
          </p:cNvPicPr>
          <p:nvPr/>
        </p:nvPicPr>
        <p:blipFill>
          <a:blip r:embed="rId2"/>
          <a:stretch>
            <a:fillRect/>
          </a:stretch>
        </p:blipFill>
        <p:spPr>
          <a:xfrm>
            <a:off x="0" y="0"/>
            <a:ext cx="14630400" cy="8229600"/>
          </a:xfrm>
          <a:prstGeom prst="rect">
            <a:avLst/>
          </a:prstGeom>
        </p:spPr>
      </p:pic>
      <p:pic>
        <p:nvPicPr>
          <p:cNvPr id="3" name="Picture 2">
            <a:extLst>
              <a:ext uri="{FF2B5EF4-FFF2-40B4-BE49-F238E27FC236}">
                <a16:creationId xmlns:a16="http://schemas.microsoft.com/office/drawing/2014/main" id="{CEECBDCA-D0EE-8F15-F1BC-8A76F5AFE3E4}"/>
              </a:ext>
            </a:extLst>
          </p:cNvPr>
          <p:cNvPicPr>
            <a:picLocks noChangeAspect="1"/>
          </p:cNvPicPr>
          <p:nvPr/>
        </p:nvPicPr>
        <p:blipFill>
          <a:blip r:embed="rId3"/>
          <a:stretch>
            <a:fillRect/>
          </a:stretch>
        </p:blipFill>
        <p:spPr>
          <a:xfrm>
            <a:off x="1475400" y="361950"/>
            <a:ext cx="4563450" cy="7505700"/>
          </a:xfrm>
          <a:prstGeom prst="rect">
            <a:avLst/>
          </a:prstGeom>
        </p:spPr>
      </p:pic>
      <p:pic>
        <p:nvPicPr>
          <p:cNvPr id="4" name="Picture 3">
            <a:extLst>
              <a:ext uri="{FF2B5EF4-FFF2-40B4-BE49-F238E27FC236}">
                <a16:creationId xmlns:a16="http://schemas.microsoft.com/office/drawing/2014/main" id="{A7F4F060-2565-7176-AEB1-98B5C7794FB6}"/>
              </a:ext>
            </a:extLst>
          </p:cNvPr>
          <p:cNvPicPr>
            <a:picLocks noChangeAspect="1"/>
          </p:cNvPicPr>
          <p:nvPr/>
        </p:nvPicPr>
        <p:blipFill>
          <a:blip r:embed="rId4"/>
          <a:stretch>
            <a:fillRect/>
          </a:stretch>
        </p:blipFill>
        <p:spPr>
          <a:xfrm>
            <a:off x="6955588" y="361950"/>
            <a:ext cx="5445962" cy="7505700"/>
          </a:xfrm>
          <a:prstGeom prst="rect">
            <a:avLst/>
          </a:prstGeom>
        </p:spPr>
      </p:pic>
    </p:spTree>
    <p:extLst>
      <p:ext uri="{BB962C8B-B14F-4D97-AF65-F5344CB8AC3E}">
        <p14:creationId xmlns:p14="http://schemas.microsoft.com/office/powerpoint/2010/main" val="30817098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20C8125-D7BF-68C5-3340-ACDAA4F53E76}"/>
              </a:ext>
            </a:extLst>
          </p:cNvPr>
          <p:cNvPicPr>
            <a:picLocks noChangeAspect="1"/>
          </p:cNvPicPr>
          <p:nvPr/>
        </p:nvPicPr>
        <p:blipFill>
          <a:blip r:embed="rId2"/>
          <a:stretch>
            <a:fillRect/>
          </a:stretch>
        </p:blipFill>
        <p:spPr>
          <a:xfrm>
            <a:off x="0" y="0"/>
            <a:ext cx="14630400" cy="8229600"/>
          </a:xfrm>
          <a:prstGeom prst="rect">
            <a:avLst/>
          </a:prstGeom>
        </p:spPr>
      </p:pic>
      <p:pic>
        <p:nvPicPr>
          <p:cNvPr id="3" name="Picture 2">
            <a:extLst>
              <a:ext uri="{FF2B5EF4-FFF2-40B4-BE49-F238E27FC236}">
                <a16:creationId xmlns:a16="http://schemas.microsoft.com/office/drawing/2014/main" id="{2669BA7D-C38A-3991-BACA-A7DD16E1622A}"/>
              </a:ext>
            </a:extLst>
          </p:cNvPr>
          <p:cNvPicPr>
            <a:picLocks noChangeAspect="1"/>
          </p:cNvPicPr>
          <p:nvPr/>
        </p:nvPicPr>
        <p:blipFill>
          <a:blip r:embed="rId3"/>
          <a:stretch>
            <a:fillRect/>
          </a:stretch>
        </p:blipFill>
        <p:spPr>
          <a:xfrm>
            <a:off x="2030272" y="590550"/>
            <a:ext cx="4427678" cy="7300912"/>
          </a:xfrm>
          <a:prstGeom prst="rect">
            <a:avLst/>
          </a:prstGeom>
        </p:spPr>
      </p:pic>
      <p:pic>
        <p:nvPicPr>
          <p:cNvPr id="4" name="Picture 3">
            <a:extLst>
              <a:ext uri="{FF2B5EF4-FFF2-40B4-BE49-F238E27FC236}">
                <a16:creationId xmlns:a16="http://schemas.microsoft.com/office/drawing/2014/main" id="{BD348DCB-DA00-EF73-E2E5-C570F8CE4CB6}"/>
              </a:ext>
            </a:extLst>
          </p:cNvPr>
          <p:cNvPicPr>
            <a:picLocks noChangeAspect="1"/>
          </p:cNvPicPr>
          <p:nvPr/>
        </p:nvPicPr>
        <p:blipFill>
          <a:blip r:embed="rId4"/>
          <a:stretch>
            <a:fillRect/>
          </a:stretch>
        </p:blipFill>
        <p:spPr>
          <a:xfrm>
            <a:off x="8076417" y="590550"/>
            <a:ext cx="4843159" cy="7300912"/>
          </a:xfrm>
          <a:prstGeom prst="rect">
            <a:avLst/>
          </a:prstGeom>
        </p:spPr>
      </p:pic>
    </p:spTree>
    <p:extLst>
      <p:ext uri="{BB962C8B-B14F-4D97-AF65-F5344CB8AC3E}">
        <p14:creationId xmlns:p14="http://schemas.microsoft.com/office/powerpoint/2010/main" val="40633322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24C3C78-A0A2-73ED-78C9-4BF445539930}"/>
              </a:ext>
            </a:extLst>
          </p:cNvPr>
          <p:cNvPicPr>
            <a:picLocks noChangeAspect="1"/>
          </p:cNvPicPr>
          <p:nvPr/>
        </p:nvPicPr>
        <p:blipFill>
          <a:blip r:embed="rId2"/>
          <a:stretch>
            <a:fillRect/>
          </a:stretch>
        </p:blipFill>
        <p:spPr>
          <a:xfrm>
            <a:off x="0" y="0"/>
            <a:ext cx="14630400" cy="8229600"/>
          </a:xfrm>
          <a:prstGeom prst="rect">
            <a:avLst/>
          </a:prstGeom>
        </p:spPr>
      </p:pic>
      <p:pic>
        <p:nvPicPr>
          <p:cNvPr id="3" name="Picture 2">
            <a:extLst>
              <a:ext uri="{FF2B5EF4-FFF2-40B4-BE49-F238E27FC236}">
                <a16:creationId xmlns:a16="http://schemas.microsoft.com/office/drawing/2014/main" id="{B405E856-23ED-F7B5-7179-960B9DE328E1}"/>
              </a:ext>
            </a:extLst>
          </p:cNvPr>
          <p:cNvPicPr>
            <a:picLocks noChangeAspect="1"/>
          </p:cNvPicPr>
          <p:nvPr/>
        </p:nvPicPr>
        <p:blipFill>
          <a:blip r:embed="rId3"/>
          <a:stretch>
            <a:fillRect/>
          </a:stretch>
        </p:blipFill>
        <p:spPr>
          <a:xfrm>
            <a:off x="5138622" y="352425"/>
            <a:ext cx="4938827" cy="7524750"/>
          </a:xfrm>
          <a:prstGeom prst="rect">
            <a:avLst/>
          </a:prstGeom>
        </p:spPr>
      </p:pic>
    </p:spTree>
    <p:extLst>
      <p:ext uri="{BB962C8B-B14F-4D97-AF65-F5344CB8AC3E}">
        <p14:creationId xmlns:p14="http://schemas.microsoft.com/office/powerpoint/2010/main" val="36147048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100483" y="0"/>
            <a:ext cx="14630400" cy="8229600"/>
          </a:xfrm>
          <a:prstGeom prst="rect">
            <a:avLst/>
          </a:prstGeom>
          <a:solidFill>
            <a:srgbClr val="FFF8F0">
              <a:alpha val="85000"/>
            </a:srgbClr>
          </a:solidFill>
          <a:ln/>
        </p:spPr>
      </p:sp>
      <p:sp>
        <p:nvSpPr>
          <p:cNvPr id="6" name="Text 3"/>
          <p:cNvSpPr/>
          <p:nvPr/>
        </p:nvSpPr>
        <p:spPr>
          <a:xfrm>
            <a:off x="2037993" y="972383"/>
            <a:ext cx="5554980"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Conclusion</a:t>
            </a:r>
            <a:endParaRPr lang="en-US" sz="4374" dirty="0"/>
          </a:p>
        </p:txBody>
      </p:sp>
      <p:sp>
        <p:nvSpPr>
          <p:cNvPr id="8" name="Text 4"/>
          <p:cNvSpPr/>
          <p:nvPr/>
        </p:nvSpPr>
        <p:spPr>
          <a:xfrm>
            <a:off x="2289271" y="1919759"/>
            <a:ext cx="2777490" cy="347186"/>
          </a:xfrm>
          <a:prstGeom prst="rect">
            <a:avLst/>
          </a:prstGeom>
          <a:noFill/>
          <a:ln/>
        </p:spPr>
        <p:txBody>
          <a:bodyPr wrap="none" rtlCol="0" anchor="t"/>
          <a:lstStyle/>
          <a:p>
            <a:pPr marL="0" indent="0" algn="l">
              <a:lnSpc>
                <a:spcPts val="2734"/>
              </a:lnSpc>
              <a:buNone/>
            </a:pPr>
            <a:r>
              <a:rPr lang="en-US" sz="2187" kern="0" spc="-66" dirty="0">
                <a:solidFill>
                  <a:srgbClr val="2B2E3C"/>
                </a:solidFill>
                <a:latin typeface="Bitter" pitchFamily="34" charset="0"/>
                <a:ea typeface="Bitter" pitchFamily="34" charset="-122"/>
                <a:cs typeface="Bitter" pitchFamily="34" charset="-120"/>
              </a:rPr>
              <a:t>Educational Value</a:t>
            </a:r>
            <a:endParaRPr lang="en-US" sz="2187" dirty="0"/>
          </a:p>
        </p:txBody>
      </p:sp>
      <p:sp>
        <p:nvSpPr>
          <p:cNvPr id="9" name="Text 5"/>
          <p:cNvSpPr/>
          <p:nvPr/>
        </p:nvSpPr>
        <p:spPr>
          <a:xfrm>
            <a:off x="2225513" y="2410061"/>
            <a:ext cx="3073718" cy="3332559"/>
          </a:xfrm>
          <a:prstGeom prst="rect">
            <a:avLst/>
          </a:prstGeom>
          <a:noFill/>
          <a:ln/>
        </p:spPr>
        <p:txBody>
          <a:bodyPr wrap="square" rtlCol="0" anchor="t"/>
          <a:lstStyle/>
          <a:p>
            <a:pPr marL="0" indent="0" algn="l">
              <a:lnSpc>
                <a:spcPts val="2624"/>
              </a:lnSpc>
              <a:buNone/>
            </a:pPr>
            <a:r>
              <a:rPr lang="en-US" sz="1750" kern="0" spc="-35" dirty="0">
                <a:solidFill>
                  <a:srgbClr val="2B2E3C"/>
                </a:solidFill>
                <a:latin typeface="Open Sans" pitchFamily="34" charset="0"/>
                <a:ea typeface="Open Sans" pitchFamily="34" charset="-122"/>
                <a:cs typeface="Open Sans" pitchFamily="34" charset="-120"/>
              </a:rPr>
              <a:t>The Snakes and Ladders game project provides a practical and engaging way to learn and apply fundamental programming concepts in C. The project demonstrates the use of arrays, structures, loops, conditionals, and random number generation in a real-world context.</a:t>
            </a:r>
            <a:endParaRPr lang="en-US" sz="1750" dirty="0"/>
          </a:p>
        </p:txBody>
      </p:sp>
      <p:sp>
        <p:nvSpPr>
          <p:cNvPr id="11" name="Text 6"/>
          <p:cNvSpPr/>
          <p:nvPr/>
        </p:nvSpPr>
        <p:spPr>
          <a:xfrm>
            <a:off x="5926395" y="1915497"/>
            <a:ext cx="2777490" cy="347186"/>
          </a:xfrm>
          <a:prstGeom prst="rect">
            <a:avLst/>
          </a:prstGeom>
          <a:noFill/>
          <a:ln/>
        </p:spPr>
        <p:txBody>
          <a:bodyPr wrap="none" rtlCol="0" anchor="t"/>
          <a:lstStyle/>
          <a:p>
            <a:pPr marL="0" indent="0" algn="l">
              <a:lnSpc>
                <a:spcPts val="2734"/>
              </a:lnSpc>
              <a:buNone/>
            </a:pPr>
            <a:r>
              <a:rPr lang="en-US" sz="2187" kern="0" spc="-66" dirty="0">
                <a:solidFill>
                  <a:srgbClr val="2B2E3C"/>
                </a:solidFill>
                <a:latin typeface="Bitter" pitchFamily="34" charset="0"/>
                <a:ea typeface="Bitter" pitchFamily="34" charset="-122"/>
                <a:cs typeface="Bitter" pitchFamily="34" charset="-120"/>
              </a:rPr>
              <a:t>Project Outcomes</a:t>
            </a:r>
            <a:endParaRPr lang="en-US" sz="2187" dirty="0"/>
          </a:p>
        </p:txBody>
      </p:sp>
      <p:sp>
        <p:nvSpPr>
          <p:cNvPr id="12" name="Text 7"/>
          <p:cNvSpPr/>
          <p:nvPr/>
        </p:nvSpPr>
        <p:spPr>
          <a:xfrm>
            <a:off x="5760897" y="2415857"/>
            <a:ext cx="3073837" cy="2332792"/>
          </a:xfrm>
          <a:prstGeom prst="rect">
            <a:avLst/>
          </a:prstGeom>
          <a:noFill/>
          <a:ln/>
        </p:spPr>
        <p:txBody>
          <a:bodyPr wrap="square" rtlCol="0" anchor="t"/>
          <a:lstStyle/>
          <a:p>
            <a:pPr marL="0" indent="0" algn="l">
              <a:lnSpc>
                <a:spcPts val="2624"/>
              </a:lnSpc>
              <a:buNone/>
            </a:pPr>
            <a:r>
              <a:rPr lang="en-US" sz="1750" kern="0" spc="-35" dirty="0">
                <a:solidFill>
                  <a:srgbClr val="2B2E3C"/>
                </a:solidFill>
                <a:latin typeface="Open Sans" pitchFamily="34" charset="0"/>
                <a:ea typeface="Open Sans" pitchFamily="34" charset="-122"/>
                <a:cs typeface="Open Sans" pitchFamily="34" charset="-120"/>
              </a:rPr>
              <a:t>The project successfully implemented a functional Snakes and Ladders game in C. The game adheres to the traditional rules and provides a user-friendly interface for players to interact with.</a:t>
            </a:r>
            <a:endParaRPr lang="en-US" sz="1750" dirty="0"/>
          </a:p>
        </p:txBody>
      </p:sp>
      <p:sp>
        <p:nvSpPr>
          <p:cNvPr id="14" name="Text 8"/>
          <p:cNvSpPr/>
          <p:nvPr/>
        </p:nvSpPr>
        <p:spPr>
          <a:xfrm>
            <a:off x="9444573" y="1915497"/>
            <a:ext cx="2777490" cy="347186"/>
          </a:xfrm>
          <a:prstGeom prst="rect">
            <a:avLst/>
          </a:prstGeom>
          <a:noFill/>
          <a:ln/>
        </p:spPr>
        <p:txBody>
          <a:bodyPr wrap="none" rtlCol="0" anchor="t"/>
          <a:lstStyle/>
          <a:p>
            <a:pPr marL="0" indent="0" algn="l">
              <a:lnSpc>
                <a:spcPts val="2734"/>
              </a:lnSpc>
              <a:buNone/>
            </a:pPr>
            <a:r>
              <a:rPr lang="en-US" sz="2187" kern="0" spc="-66" dirty="0">
                <a:solidFill>
                  <a:srgbClr val="2B2E3C"/>
                </a:solidFill>
                <a:latin typeface="Bitter" pitchFamily="34" charset="0"/>
                <a:ea typeface="Bitter" pitchFamily="34" charset="-122"/>
                <a:cs typeface="Bitter" pitchFamily="34" charset="-120"/>
              </a:rPr>
              <a:t>Future Enhancements</a:t>
            </a:r>
            <a:endParaRPr lang="en-US" sz="2187" dirty="0"/>
          </a:p>
        </p:txBody>
      </p:sp>
      <p:sp>
        <p:nvSpPr>
          <p:cNvPr id="15" name="Text 9"/>
          <p:cNvSpPr/>
          <p:nvPr/>
        </p:nvSpPr>
        <p:spPr>
          <a:xfrm>
            <a:off x="9331171" y="2535972"/>
            <a:ext cx="3073837" cy="2332792"/>
          </a:xfrm>
          <a:prstGeom prst="rect">
            <a:avLst/>
          </a:prstGeom>
          <a:noFill/>
          <a:ln/>
        </p:spPr>
        <p:txBody>
          <a:bodyPr wrap="square" rtlCol="0" anchor="t"/>
          <a:lstStyle/>
          <a:p>
            <a:pPr marL="0" indent="0" algn="l">
              <a:lnSpc>
                <a:spcPts val="2624"/>
              </a:lnSpc>
              <a:buNone/>
            </a:pPr>
            <a:r>
              <a:rPr lang="en-US" sz="1750" kern="0" spc="-35" dirty="0">
                <a:solidFill>
                  <a:srgbClr val="2B2E3C"/>
                </a:solidFill>
                <a:latin typeface="Open Sans" pitchFamily="34" charset="0"/>
                <a:ea typeface="Open Sans" pitchFamily="34" charset="-122"/>
                <a:cs typeface="Open Sans" pitchFamily="34" charset="-120"/>
              </a:rPr>
              <a:t>The project can be further enhanced by adding features such as a graphical user interface, multiplayer support, customizable board configurations, and AI opponents.</a:t>
            </a:r>
            <a:endParaRPr lang="en-US" sz="175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F71446C-8741-6A30-3EA5-FBFE3E8A206D}"/>
              </a:ext>
            </a:extLst>
          </p:cNvPr>
          <p:cNvPicPr>
            <a:picLocks noChangeAspect="1"/>
          </p:cNvPicPr>
          <p:nvPr/>
        </p:nvPicPr>
        <p:blipFill>
          <a:blip r:embed="rId2"/>
          <a:stretch>
            <a:fillRect/>
          </a:stretch>
        </p:blipFill>
        <p:spPr>
          <a:xfrm>
            <a:off x="0" y="0"/>
            <a:ext cx="14630400" cy="8229600"/>
          </a:xfrm>
          <a:prstGeom prst="rect">
            <a:avLst/>
          </a:prstGeom>
        </p:spPr>
      </p:pic>
      <p:sp>
        <p:nvSpPr>
          <p:cNvPr id="4" name="TextBox 3">
            <a:extLst>
              <a:ext uri="{FF2B5EF4-FFF2-40B4-BE49-F238E27FC236}">
                <a16:creationId xmlns:a16="http://schemas.microsoft.com/office/drawing/2014/main" id="{2C8E7D2C-7012-E8B1-254D-9425911D87C0}"/>
              </a:ext>
            </a:extLst>
          </p:cNvPr>
          <p:cNvSpPr txBox="1"/>
          <p:nvPr/>
        </p:nvSpPr>
        <p:spPr>
          <a:xfrm>
            <a:off x="602901" y="200966"/>
            <a:ext cx="5283549" cy="769441"/>
          </a:xfrm>
          <a:prstGeom prst="rect">
            <a:avLst/>
          </a:prstGeom>
          <a:noFill/>
        </p:spPr>
        <p:txBody>
          <a:bodyPr wrap="square" rtlCol="0">
            <a:spAutoFit/>
          </a:bodyPr>
          <a:lstStyle/>
          <a:p>
            <a:r>
              <a:rPr lang="en-IN" sz="4400" dirty="0">
                <a:latin typeface="Bitter"/>
              </a:rPr>
              <a:t>Future Enhancement</a:t>
            </a:r>
          </a:p>
        </p:txBody>
      </p:sp>
      <p:sp>
        <p:nvSpPr>
          <p:cNvPr id="6" name="TextBox 5">
            <a:extLst>
              <a:ext uri="{FF2B5EF4-FFF2-40B4-BE49-F238E27FC236}">
                <a16:creationId xmlns:a16="http://schemas.microsoft.com/office/drawing/2014/main" id="{4DA7D43A-B145-571E-BB71-AC523E1FEA6F}"/>
              </a:ext>
            </a:extLst>
          </p:cNvPr>
          <p:cNvSpPr txBox="1"/>
          <p:nvPr/>
        </p:nvSpPr>
        <p:spPr>
          <a:xfrm>
            <a:off x="602901" y="2360474"/>
            <a:ext cx="9779349" cy="3323987"/>
          </a:xfrm>
          <a:prstGeom prst="rect">
            <a:avLst/>
          </a:prstGeom>
          <a:noFill/>
        </p:spPr>
        <p:txBody>
          <a:bodyPr wrap="square" rtlCol="0">
            <a:spAutoFit/>
          </a:bodyPr>
          <a:lstStyle/>
          <a:p>
            <a:r>
              <a:rPr lang="en-US" sz="2400" kern="100" spc="-5" dirty="0">
                <a:effectLst/>
                <a:latin typeface="Times New Roman" panose="02020603050405020304" pitchFamily="18" charset="0"/>
                <a:ea typeface="宋体" panose="02010600030101010101" pitchFamily="2" charset="-122"/>
                <a:cs typeface="Times New Roman" panose="02020603050405020304" pitchFamily="18" charset="0"/>
              </a:rPr>
              <a:t>The Snakes and Ladders game project offers a solid foundation, but there are several potential enhancements that can be made to improve and expand its functionality. </a:t>
            </a:r>
          </a:p>
          <a:p>
            <a:r>
              <a:rPr lang="en-US" sz="2400" spc="-5" dirty="0">
                <a:effectLst/>
                <a:latin typeface="Times New Roman" panose="02020603050405020304" pitchFamily="18" charset="0"/>
                <a:cs typeface="Times New Roman" panose="02020603050405020304" pitchFamily="18" charset="0"/>
              </a:rPr>
              <a:t>By incorporating these enhancements, the Snakes and Ladders game can be transformed from a basic console application into a rich, interactive, and versatile gaming experience. These improvements not only increase the game's appeal but also provide additional learning opportunities in various areas of software development.</a:t>
            </a:r>
            <a:endParaRPr lang="en-US" sz="2400" dirty="0">
              <a:effectLst/>
              <a:latin typeface="Times New Roman" panose="02020603050405020304" pitchFamily="18" charset="0"/>
              <a:cs typeface="Times New Roman" panose="02020603050405020304" pitchFamily="18" charset="0"/>
            </a:endParaRPr>
          </a:p>
          <a:p>
            <a:endParaRPr lang="en-US" sz="1800" kern="100" dirty="0">
              <a:effectLst/>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16368924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56526D9-7A6C-8371-63F0-3987CBC12A68}"/>
              </a:ext>
            </a:extLst>
          </p:cNvPr>
          <p:cNvPicPr>
            <a:picLocks noChangeAspect="1"/>
          </p:cNvPicPr>
          <p:nvPr/>
        </p:nvPicPr>
        <p:blipFill>
          <a:blip r:embed="rId2"/>
          <a:stretch>
            <a:fillRect/>
          </a:stretch>
        </p:blipFill>
        <p:spPr>
          <a:xfrm>
            <a:off x="0" y="0"/>
            <a:ext cx="14630400" cy="8229600"/>
          </a:xfrm>
          <a:prstGeom prst="rect">
            <a:avLst/>
          </a:prstGeom>
        </p:spPr>
      </p:pic>
      <p:pic>
        <p:nvPicPr>
          <p:cNvPr id="4" name="Picture 3">
            <a:extLst>
              <a:ext uri="{FF2B5EF4-FFF2-40B4-BE49-F238E27FC236}">
                <a16:creationId xmlns:a16="http://schemas.microsoft.com/office/drawing/2014/main" id="{7C83B03D-3274-4F53-08AD-261E0D78C1C9}"/>
              </a:ext>
            </a:extLst>
          </p:cNvPr>
          <p:cNvPicPr>
            <a:picLocks noChangeAspect="1"/>
          </p:cNvPicPr>
          <p:nvPr/>
        </p:nvPicPr>
        <p:blipFill>
          <a:blip r:embed="rId3"/>
          <a:stretch>
            <a:fillRect/>
          </a:stretch>
        </p:blipFill>
        <p:spPr>
          <a:xfrm>
            <a:off x="4303515" y="1999304"/>
            <a:ext cx="6023370" cy="4230991"/>
          </a:xfrm>
          <a:prstGeom prst="rect">
            <a:avLst/>
          </a:prstGeom>
        </p:spPr>
      </p:pic>
    </p:spTree>
    <p:extLst>
      <p:ext uri="{BB962C8B-B14F-4D97-AF65-F5344CB8AC3E}">
        <p14:creationId xmlns:p14="http://schemas.microsoft.com/office/powerpoint/2010/main" val="1722262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
        <p:nvSpPr>
          <p:cNvPr id="4" name="Text 2"/>
          <p:cNvSpPr/>
          <p:nvPr/>
        </p:nvSpPr>
        <p:spPr>
          <a:xfrm>
            <a:off x="2037993" y="1138952"/>
            <a:ext cx="5554980"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Introduction</a:t>
            </a:r>
            <a:endParaRPr lang="en-US" sz="4374" dirty="0"/>
          </a:p>
        </p:txBody>
      </p:sp>
      <p:sp>
        <p:nvSpPr>
          <p:cNvPr id="9" name="Text 7"/>
          <p:cNvSpPr/>
          <p:nvPr/>
        </p:nvSpPr>
        <p:spPr>
          <a:xfrm>
            <a:off x="2037993" y="2658686"/>
            <a:ext cx="2777490" cy="347186"/>
          </a:xfrm>
          <a:prstGeom prst="rect">
            <a:avLst/>
          </a:prstGeom>
          <a:noFill/>
          <a:ln/>
        </p:spPr>
        <p:txBody>
          <a:bodyPr wrap="none" rtlCol="0" anchor="t"/>
          <a:lstStyle/>
          <a:p>
            <a:pPr marL="0" indent="0" algn="ctr">
              <a:lnSpc>
                <a:spcPts val="2734"/>
              </a:lnSpc>
              <a:buNone/>
            </a:pPr>
            <a:r>
              <a:rPr lang="en-US" sz="2187" kern="0" spc="-66" dirty="0">
                <a:solidFill>
                  <a:srgbClr val="2B2E3C"/>
                </a:solidFill>
                <a:latin typeface="Bitter" pitchFamily="34" charset="0"/>
                <a:ea typeface="Bitter" pitchFamily="34" charset="-122"/>
                <a:cs typeface="Bitter" pitchFamily="34" charset="-120"/>
              </a:rPr>
              <a:t>Game Objective</a:t>
            </a:r>
            <a:endParaRPr lang="en-US" sz="2187" dirty="0"/>
          </a:p>
        </p:txBody>
      </p:sp>
      <p:sp>
        <p:nvSpPr>
          <p:cNvPr id="10" name="Text 8"/>
          <p:cNvSpPr/>
          <p:nvPr/>
        </p:nvSpPr>
        <p:spPr>
          <a:xfrm>
            <a:off x="2037993" y="3277309"/>
            <a:ext cx="2925604" cy="2999303"/>
          </a:xfrm>
          <a:prstGeom prst="rect">
            <a:avLst/>
          </a:prstGeom>
          <a:noFill/>
          <a:ln/>
        </p:spPr>
        <p:txBody>
          <a:bodyPr wrap="square" rtlCol="0" anchor="t"/>
          <a:lstStyle/>
          <a:p>
            <a:pPr marL="0" indent="0">
              <a:lnSpc>
                <a:spcPts val="2624"/>
              </a:lnSpc>
              <a:buNone/>
            </a:pPr>
            <a:r>
              <a:rPr lang="en-US" sz="1750" kern="0" spc="-35" dirty="0">
                <a:solidFill>
                  <a:srgbClr val="2B2E3C"/>
                </a:solidFill>
                <a:latin typeface="Open Sans" pitchFamily="34" charset="0"/>
                <a:ea typeface="Open Sans" pitchFamily="34" charset="-122"/>
                <a:cs typeface="Open Sans" pitchFamily="34" charset="-120"/>
              </a:rPr>
              <a:t>The objective of the Snakes and Ladders game is to be the first player to reach the 100th square on the board. Players take turns rolling a die and moving their game piece forward the number of spaces indicated by the die roll.</a:t>
            </a:r>
            <a:endParaRPr lang="en-US" sz="1750" dirty="0"/>
          </a:p>
        </p:txBody>
      </p:sp>
      <p:sp>
        <p:nvSpPr>
          <p:cNvPr id="14" name="Text 12"/>
          <p:cNvSpPr/>
          <p:nvPr/>
        </p:nvSpPr>
        <p:spPr>
          <a:xfrm>
            <a:off x="5852279" y="2658686"/>
            <a:ext cx="2777490" cy="347186"/>
          </a:xfrm>
          <a:prstGeom prst="rect">
            <a:avLst/>
          </a:prstGeom>
          <a:noFill/>
          <a:ln/>
        </p:spPr>
        <p:txBody>
          <a:bodyPr wrap="none" rtlCol="0" anchor="t"/>
          <a:lstStyle/>
          <a:p>
            <a:pPr marL="0" indent="0" algn="ctr">
              <a:lnSpc>
                <a:spcPts val="2734"/>
              </a:lnSpc>
              <a:buNone/>
            </a:pPr>
            <a:r>
              <a:rPr lang="en-US" sz="2187" kern="0" spc="-66" dirty="0">
                <a:solidFill>
                  <a:srgbClr val="2B2E3C"/>
                </a:solidFill>
                <a:latin typeface="Bitter" pitchFamily="34" charset="0"/>
                <a:ea typeface="Bitter" pitchFamily="34" charset="-122"/>
                <a:cs typeface="Bitter" pitchFamily="34" charset="-120"/>
              </a:rPr>
              <a:t>Snakes and Ladders</a:t>
            </a:r>
            <a:endParaRPr lang="en-US" sz="2187" dirty="0"/>
          </a:p>
        </p:txBody>
      </p:sp>
      <p:sp>
        <p:nvSpPr>
          <p:cNvPr id="15" name="Text 13"/>
          <p:cNvSpPr/>
          <p:nvPr/>
        </p:nvSpPr>
        <p:spPr>
          <a:xfrm>
            <a:off x="5852160" y="3357697"/>
            <a:ext cx="2925723" cy="3535473"/>
          </a:xfrm>
          <a:prstGeom prst="rect">
            <a:avLst/>
          </a:prstGeom>
          <a:noFill/>
          <a:ln/>
        </p:spPr>
        <p:txBody>
          <a:bodyPr wrap="square" rtlCol="0" anchor="t"/>
          <a:lstStyle/>
          <a:p>
            <a:pPr marL="0" indent="0">
              <a:lnSpc>
                <a:spcPts val="2624"/>
              </a:lnSpc>
              <a:buNone/>
            </a:pPr>
            <a:r>
              <a:rPr lang="en-US" sz="1750" kern="0" spc="-35" dirty="0">
                <a:solidFill>
                  <a:srgbClr val="2B2E3C"/>
                </a:solidFill>
                <a:latin typeface="Open Sans" pitchFamily="34" charset="0"/>
                <a:ea typeface="Open Sans" pitchFamily="34" charset="-122"/>
                <a:cs typeface="Open Sans" pitchFamily="34" charset="-120"/>
              </a:rPr>
              <a:t>The game features snakes and ladders that alter a player's position on the board. Landing on a snake's head sends the player down to the snake's tail, while landing on the bottom of a ladder sends the player up to the ladder's top.</a:t>
            </a:r>
            <a:endParaRPr lang="en-US" sz="1750" dirty="0"/>
          </a:p>
        </p:txBody>
      </p:sp>
      <p:sp>
        <p:nvSpPr>
          <p:cNvPr id="19" name="Text 17"/>
          <p:cNvSpPr/>
          <p:nvPr/>
        </p:nvSpPr>
        <p:spPr>
          <a:xfrm>
            <a:off x="9666565" y="2647581"/>
            <a:ext cx="2777490" cy="347186"/>
          </a:xfrm>
          <a:prstGeom prst="rect">
            <a:avLst/>
          </a:prstGeom>
          <a:noFill/>
          <a:ln/>
        </p:spPr>
        <p:txBody>
          <a:bodyPr wrap="none" rtlCol="0" anchor="t"/>
          <a:lstStyle/>
          <a:p>
            <a:pPr marL="0" indent="0" algn="ctr">
              <a:lnSpc>
                <a:spcPts val="2734"/>
              </a:lnSpc>
              <a:buNone/>
            </a:pPr>
            <a:r>
              <a:rPr lang="en-US" sz="2187" kern="0" spc="-66" dirty="0">
                <a:solidFill>
                  <a:srgbClr val="2B2E3C"/>
                </a:solidFill>
                <a:latin typeface="Bitter" pitchFamily="34" charset="0"/>
                <a:ea typeface="Bitter" pitchFamily="34" charset="-122"/>
                <a:cs typeface="Bitter" pitchFamily="34" charset="-120"/>
              </a:rPr>
              <a:t>Gameplay Mechanics</a:t>
            </a:r>
            <a:endParaRPr lang="en-US" sz="2187" dirty="0"/>
          </a:p>
        </p:txBody>
      </p:sp>
      <p:sp>
        <p:nvSpPr>
          <p:cNvPr id="20" name="Text 18"/>
          <p:cNvSpPr/>
          <p:nvPr/>
        </p:nvSpPr>
        <p:spPr>
          <a:xfrm>
            <a:off x="9666684" y="3357697"/>
            <a:ext cx="2925723" cy="2999303"/>
          </a:xfrm>
          <a:prstGeom prst="rect">
            <a:avLst/>
          </a:prstGeom>
          <a:noFill/>
          <a:ln/>
        </p:spPr>
        <p:txBody>
          <a:bodyPr wrap="square" rtlCol="0" anchor="t"/>
          <a:lstStyle/>
          <a:p>
            <a:pPr marL="0" indent="0">
              <a:lnSpc>
                <a:spcPts val="2624"/>
              </a:lnSpc>
              <a:buNone/>
            </a:pPr>
            <a:r>
              <a:rPr lang="en-US" sz="1750" kern="0" spc="-35" dirty="0">
                <a:solidFill>
                  <a:srgbClr val="2B2E3C"/>
                </a:solidFill>
                <a:latin typeface="Open Sans" pitchFamily="34" charset="0"/>
                <a:ea typeface="Open Sans" pitchFamily="34" charset="-122"/>
                <a:cs typeface="Open Sans" pitchFamily="34" charset="-120"/>
              </a:rPr>
              <a:t>The game is played by two players who take turns rolling a die. The player who reaches the 100th square first wins the game. The game is designed to be simple and engaging, making it suitable for players of all ages.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3B56396-95AA-42BC-A2A1-5DBB7F52FF3D}"/>
              </a:ext>
            </a:extLst>
          </p:cNvPr>
          <p:cNvPicPr>
            <a:picLocks noChangeAspect="1"/>
          </p:cNvPicPr>
          <p:nvPr/>
        </p:nvPicPr>
        <p:blipFill>
          <a:blip r:embed="rId2"/>
          <a:stretch>
            <a:fillRect/>
          </a:stretch>
        </p:blipFill>
        <p:spPr>
          <a:xfrm>
            <a:off x="0" y="0"/>
            <a:ext cx="14630400" cy="8229600"/>
          </a:xfrm>
          <a:prstGeom prst="rect">
            <a:avLst/>
          </a:prstGeom>
        </p:spPr>
      </p:pic>
      <p:sp>
        <p:nvSpPr>
          <p:cNvPr id="3" name="TextBox 2">
            <a:extLst>
              <a:ext uri="{FF2B5EF4-FFF2-40B4-BE49-F238E27FC236}">
                <a16:creationId xmlns:a16="http://schemas.microsoft.com/office/drawing/2014/main" id="{B2A15922-F42C-7ECD-B8F8-BA18000F2205}"/>
              </a:ext>
            </a:extLst>
          </p:cNvPr>
          <p:cNvSpPr txBox="1"/>
          <p:nvPr/>
        </p:nvSpPr>
        <p:spPr>
          <a:xfrm>
            <a:off x="628650" y="493511"/>
            <a:ext cx="2743200" cy="769441"/>
          </a:xfrm>
          <a:prstGeom prst="rect">
            <a:avLst/>
          </a:prstGeom>
          <a:noFill/>
        </p:spPr>
        <p:txBody>
          <a:bodyPr wrap="square" rtlCol="0">
            <a:spAutoFit/>
          </a:bodyPr>
          <a:lstStyle/>
          <a:p>
            <a:r>
              <a:rPr lang="en-IN" sz="4400" dirty="0">
                <a:latin typeface="Bitter"/>
                <a:cs typeface="Times New Roman" panose="02020603050405020304" pitchFamily="18" charset="0"/>
              </a:rPr>
              <a:t>Abstract</a:t>
            </a:r>
          </a:p>
        </p:txBody>
      </p:sp>
      <p:sp>
        <p:nvSpPr>
          <p:cNvPr id="4" name="TextBox 3">
            <a:extLst>
              <a:ext uri="{FF2B5EF4-FFF2-40B4-BE49-F238E27FC236}">
                <a16:creationId xmlns:a16="http://schemas.microsoft.com/office/drawing/2014/main" id="{3AEBE690-7903-112F-5CD7-8598B17D0DD8}"/>
              </a:ext>
            </a:extLst>
          </p:cNvPr>
          <p:cNvSpPr txBox="1"/>
          <p:nvPr/>
        </p:nvSpPr>
        <p:spPr>
          <a:xfrm>
            <a:off x="628650" y="1756462"/>
            <a:ext cx="12801600" cy="4716676"/>
          </a:xfrm>
          <a:prstGeom prst="rect">
            <a:avLst/>
          </a:prstGeom>
          <a:noFill/>
        </p:spPr>
        <p:txBody>
          <a:bodyPr wrap="square" rtlCol="0">
            <a:spAutoFit/>
          </a:bodyPr>
          <a:lstStyle/>
          <a:p>
            <a:pPr marL="0" marR="0" algn="l">
              <a:lnSpc>
                <a:spcPct val="150000"/>
              </a:lnSpc>
              <a:spcBef>
                <a:spcPts val="500"/>
              </a:spcBef>
              <a:spcAft>
                <a:spcPts val="500"/>
              </a:spcAft>
            </a:pP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Snakes and Ladders is a classic board game that can be efficiently replicated using the C programming language, combining simplicity with educational value. This project simulates the traditional game, adhering to its rules: the first player to reach 100 points wins, each player rolls a dice once per turn, and landing on a snake or ladder alters their position. The game supports two players who take alternating turns, with a random number generator simulating the dice rolls. Player positions are tracked with variables, and each roll advances the player's position, subject to adjustments if they encounter a snake or ladder. The game continues until one player reaches or exceeds 100 points, at which point the game declares a winner and ends.</a:t>
            </a:r>
            <a:endParaRPr lang="en-US"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gn="l">
              <a:lnSpc>
                <a:spcPct val="150000"/>
              </a:lnSpc>
              <a:spcBef>
                <a:spcPts val="500"/>
              </a:spcBef>
              <a:spcAft>
                <a:spcPts val="500"/>
              </a:spcAft>
            </a:pP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In this project, data structures such as arrays or linked lists represent the board, capturing the locations of snakes and ladders. Additionally, structures encapsulate player details, including their name and current position on the board. The rand() function from the C standard library generates random dice rolls, ensuring fairness and unpredictability in the game. By employing these fundamental constructs, the game logic is clearly defined and executed, providing an immersive experience for the players.</a:t>
            </a:r>
            <a:endParaRPr lang="en-US"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47588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
        <p:nvSpPr>
          <p:cNvPr id="4" name="Text 2"/>
          <p:cNvSpPr/>
          <p:nvPr/>
        </p:nvSpPr>
        <p:spPr>
          <a:xfrm>
            <a:off x="2037993" y="661392"/>
            <a:ext cx="5554980"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Proposed System</a:t>
            </a:r>
            <a:endParaRPr lang="en-US" sz="4374" dirty="0"/>
          </a:p>
        </p:txBody>
      </p:sp>
      <p:sp>
        <p:nvSpPr>
          <p:cNvPr id="5" name="Shape 3"/>
          <p:cNvSpPr/>
          <p:nvPr/>
        </p:nvSpPr>
        <p:spPr>
          <a:xfrm>
            <a:off x="2037993" y="1800106"/>
            <a:ext cx="5166122" cy="2939534"/>
          </a:xfrm>
          <a:prstGeom prst="roundRect">
            <a:avLst>
              <a:gd name="adj" fmla="val 3402"/>
            </a:avLst>
          </a:prstGeom>
          <a:solidFill>
            <a:srgbClr val="FCE2CF"/>
          </a:solidFill>
          <a:ln w="7620">
            <a:solidFill>
              <a:srgbClr val="E2C8B5"/>
            </a:solidFill>
            <a:prstDash val="solid"/>
          </a:ln>
        </p:spPr>
      </p:sp>
      <p:sp>
        <p:nvSpPr>
          <p:cNvPr id="6" name="Text 4"/>
          <p:cNvSpPr/>
          <p:nvPr/>
        </p:nvSpPr>
        <p:spPr>
          <a:xfrm>
            <a:off x="2267783" y="2029897"/>
            <a:ext cx="2777490" cy="347186"/>
          </a:xfrm>
          <a:prstGeom prst="rect">
            <a:avLst/>
          </a:prstGeom>
          <a:noFill/>
          <a:ln/>
        </p:spPr>
        <p:txBody>
          <a:bodyPr wrap="none" rtlCol="0" anchor="t"/>
          <a:lstStyle/>
          <a:p>
            <a:pPr marL="0" indent="0">
              <a:lnSpc>
                <a:spcPts val="2734"/>
              </a:lnSpc>
              <a:buNone/>
            </a:pPr>
            <a:r>
              <a:rPr lang="en-US" sz="2187" kern="0" spc="-66" dirty="0">
                <a:solidFill>
                  <a:srgbClr val="2B2E3C"/>
                </a:solidFill>
                <a:latin typeface="Bitter" pitchFamily="34" charset="0"/>
                <a:ea typeface="Bitter" pitchFamily="34" charset="-122"/>
                <a:cs typeface="Bitter" pitchFamily="34" charset="-120"/>
              </a:rPr>
              <a:t>Board Representation</a:t>
            </a:r>
            <a:endParaRPr lang="en-US" sz="2187" dirty="0"/>
          </a:p>
        </p:txBody>
      </p:sp>
      <p:sp>
        <p:nvSpPr>
          <p:cNvPr id="7" name="Text 5"/>
          <p:cNvSpPr/>
          <p:nvPr/>
        </p:nvSpPr>
        <p:spPr>
          <a:xfrm>
            <a:off x="2267783" y="2510314"/>
            <a:ext cx="4706541" cy="1999536"/>
          </a:xfrm>
          <a:prstGeom prst="rect">
            <a:avLst/>
          </a:prstGeom>
          <a:noFill/>
          <a:ln/>
        </p:spPr>
        <p:txBody>
          <a:bodyPr wrap="square" rtlCol="0" anchor="t"/>
          <a:lstStyle/>
          <a:p>
            <a:pPr marL="0" indent="0">
              <a:lnSpc>
                <a:spcPts val="2624"/>
              </a:lnSpc>
              <a:buNone/>
            </a:pPr>
            <a:r>
              <a:rPr lang="en-US" sz="1750" kern="0" spc="-35" dirty="0">
                <a:solidFill>
                  <a:srgbClr val="2B2E3C"/>
                </a:solidFill>
                <a:latin typeface="Open Sans" pitchFamily="34" charset="0"/>
                <a:ea typeface="Open Sans" pitchFamily="34" charset="-122"/>
                <a:cs typeface="Open Sans" pitchFamily="34" charset="-120"/>
              </a:rPr>
              <a:t>The game board is represented using a one-dimensional array of size 100, with each element representing a square on the board. Specific indices within the array are designated as the starting and ending points of snakes and ladders.</a:t>
            </a:r>
            <a:endParaRPr lang="en-US" sz="1750" dirty="0"/>
          </a:p>
        </p:txBody>
      </p:sp>
      <p:sp>
        <p:nvSpPr>
          <p:cNvPr id="8" name="Shape 6"/>
          <p:cNvSpPr/>
          <p:nvPr/>
        </p:nvSpPr>
        <p:spPr>
          <a:xfrm>
            <a:off x="7426285" y="1800106"/>
            <a:ext cx="5166122" cy="2939534"/>
          </a:xfrm>
          <a:prstGeom prst="roundRect">
            <a:avLst>
              <a:gd name="adj" fmla="val 3402"/>
            </a:avLst>
          </a:prstGeom>
          <a:solidFill>
            <a:srgbClr val="FCE2CF"/>
          </a:solidFill>
          <a:ln w="7620">
            <a:solidFill>
              <a:srgbClr val="E2C8B5"/>
            </a:solidFill>
            <a:prstDash val="solid"/>
          </a:ln>
        </p:spPr>
      </p:sp>
      <p:sp>
        <p:nvSpPr>
          <p:cNvPr id="9" name="Text 7"/>
          <p:cNvSpPr/>
          <p:nvPr/>
        </p:nvSpPr>
        <p:spPr>
          <a:xfrm>
            <a:off x="7656076" y="2029897"/>
            <a:ext cx="2777490" cy="347186"/>
          </a:xfrm>
          <a:prstGeom prst="rect">
            <a:avLst/>
          </a:prstGeom>
          <a:noFill/>
          <a:ln/>
        </p:spPr>
        <p:txBody>
          <a:bodyPr wrap="none" rtlCol="0" anchor="t"/>
          <a:lstStyle/>
          <a:p>
            <a:pPr marL="0" indent="0">
              <a:lnSpc>
                <a:spcPts val="2734"/>
              </a:lnSpc>
              <a:buNone/>
            </a:pPr>
            <a:r>
              <a:rPr lang="en-US" sz="2187" kern="0" spc="-66" dirty="0">
                <a:solidFill>
                  <a:srgbClr val="2B2E3C"/>
                </a:solidFill>
                <a:latin typeface="Bitter" pitchFamily="34" charset="0"/>
                <a:ea typeface="Bitter" pitchFamily="34" charset="-122"/>
                <a:cs typeface="Bitter" pitchFamily="34" charset="-120"/>
              </a:rPr>
              <a:t>Player Representation</a:t>
            </a:r>
            <a:endParaRPr lang="en-US" sz="2187" dirty="0"/>
          </a:p>
        </p:txBody>
      </p:sp>
      <p:sp>
        <p:nvSpPr>
          <p:cNvPr id="10" name="Text 8"/>
          <p:cNvSpPr/>
          <p:nvPr/>
        </p:nvSpPr>
        <p:spPr>
          <a:xfrm>
            <a:off x="7656076" y="2510314"/>
            <a:ext cx="4706541" cy="1666280"/>
          </a:xfrm>
          <a:prstGeom prst="rect">
            <a:avLst/>
          </a:prstGeom>
          <a:noFill/>
          <a:ln/>
        </p:spPr>
        <p:txBody>
          <a:bodyPr wrap="square" rtlCol="0" anchor="t"/>
          <a:lstStyle/>
          <a:p>
            <a:pPr marL="0" indent="0">
              <a:lnSpc>
                <a:spcPts val="2624"/>
              </a:lnSpc>
              <a:buNone/>
            </a:pPr>
            <a:r>
              <a:rPr lang="en-US" sz="1750" kern="0" spc="-35" dirty="0">
                <a:solidFill>
                  <a:srgbClr val="2B2E3C"/>
                </a:solidFill>
                <a:latin typeface="Open Sans" pitchFamily="34" charset="0"/>
                <a:ea typeface="Open Sans" pitchFamily="34" charset="-122"/>
                <a:cs typeface="Open Sans" pitchFamily="34" charset="-120"/>
              </a:rPr>
              <a:t>Each player is represented by a structure that includes their name and current position on the board. The game supports two players who take turns moving their game pieces based on the dice roll.</a:t>
            </a:r>
            <a:endParaRPr lang="en-US" sz="1750" dirty="0"/>
          </a:p>
        </p:txBody>
      </p:sp>
      <p:sp>
        <p:nvSpPr>
          <p:cNvPr id="11" name="Shape 9"/>
          <p:cNvSpPr/>
          <p:nvPr/>
        </p:nvSpPr>
        <p:spPr>
          <a:xfrm>
            <a:off x="2037993" y="4961811"/>
            <a:ext cx="5166122" cy="2606278"/>
          </a:xfrm>
          <a:prstGeom prst="roundRect">
            <a:avLst>
              <a:gd name="adj" fmla="val 3836"/>
            </a:avLst>
          </a:prstGeom>
          <a:solidFill>
            <a:srgbClr val="FCE2CF"/>
          </a:solidFill>
          <a:ln w="7620">
            <a:solidFill>
              <a:srgbClr val="E2C8B5"/>
            </a:solidFill>
            <a:prstDash val="solid"/>
          </a:ln>
        </p:spPr>
      </p:sp>
      <p:sp>
        <p:nvSpPr>
          <p:cNvPr id="12" name="Text 10"/>
          <p:cNvSpPr/>
          <p:nvPr/>
        </p:nvSpPr>
        <p:spPr>
          <a:xfrm>
            <a:off x="2267783" y="5191601"/>
            <a:ext cx="2777490" cy="347186"/>
          </a:xfrm>
          <a:prstGeom prst="rect">
            <a:avLst/>
          </a:prstGeom>
          <a:noFill/>
          <a:ln/>
        </p:spPr>
        <p:txBody>
          <a:bodyPr wrap="none" rtlCol="0" anchor="t"/>
          <a:lstStyle/>
          <a:p>
            <a:pPr marL="0" indent="0">
              <a:lnSpc>
                <a:spcPts val="2734"/>
              </a:lnSpc>
              <a:buNone/>
            </a:pPr>
            <a:r>
              <a:rPr lang="en-US" sz="2187" kern="0" spc="-66" dirty="0">
                <a:solidFill>
                  <a:srgbClr val="2B2E3C"/>
                </a:solidFill>
                <a:latin typeface="Bitter" pitchFamily="34" charset="0"/>
                <a:ea typeface="Bitter" pitchFamily="34" charset="-122"/>
                <a:cs typeface="Bitter" pitchFamily="34" charset="-120"/>
              </a:rPr>
              <a:t>Dice Simulation</a:t>
            </a:r>
            <a:endParaRPr lang="en-US" sz="2187" dirty="0"/>
          </a:p>
        </p:txBody>
      </p:sp>
      <p:sp>
        <p:nvSpPr>
          <p:cNvPr id="13" name="Text 11"/>
          <p:cNvSpPr/>
          <p:nvPr/>
        </p:nvSpPr>
        <p:spPr>
          <a:xfrm>
            <a:off x="2267783" y="5672018"/>
            <a:ext cx="4706541" cy="1666280"/>
          </a:xfrm>
          <a:prstGeom prst="rect">
            <a:avLst/>
          </a:prstGeom>
          <a:noFill/>
          <a:ln/>
        </p:spPr>
        <p:txBody>
          <a:bodyPr wrap="square" rtlCol="0" anchor="t"/>
          <a:lstStyle/>
          <a:p>
            <a:pPr marL="0" indent="0">
              <a:lnSpc>
                <a:spcPts val="2624"/>
              </a:lnSpc>
              <a:buNone/>
            </a:pPr>
            <a:r>
              <a:rPr lang="en-US" sz="1750" kern="0" spc="-35" dirty="0">
                <a:solidFill>
                  <a:srgbClr val="2B2E3C"/>
                </a:solidFill>
                <a:latin typeface="Open Sans" pitchFamily="34" charset="0"/>
                <a:ea typeface="Open Sans" pitchFamily="34" charset="-122"/>
                <a:cs typeface="Open Sans" pitchFamily="34" charset="-120"/>
              </a:rPr>
              <a:t>A function simulates the rolling of a six-sided die using the rand() function from the C standard library. The result of the dice roll determines the number of squares a player moves forward.</a:t>
            </a:r>
            <a:endParaRPr lang="en-US" sz="1750" dirty="0"/>
          </a:p>
        </p:txBody>
      </p:sp>
      <p:sp>
        <p:nvSpPr>
          <p:cNvPr id="14" name="Shape 12"/>
          <p:cNvSpPr/>
          <p:nvPr/>
        </p:nvSpPr>
        <p:spPr>
          <a:xfrm>
            <a:off x="7426285" y="4961811"/>
            <a:ext cx="5166122" cy="2606278"/>
          </a:xfrm>
          <a:prstGeom prst="roundRect">
            <a:avLst>
              <a:gd name="adj" fmla="val 3836"/>
            </a:avLst>
          </a:prstGeom>
          <a:solidFill>
            <a:srgbClr val="FCE2CF"/>
          </a:solidFill>
          <a:ln w="7620">
            <a:solidFill>
              <a:srgbClr val="E2C8B5"/>
            </a:solidFill>
            <a:prstDash val="solid"/>
          </a:ln>
        </p:spPr>
      </p:sp>
      <p:sp>
        <p:nvSpPr>
          <p:cNvPr id="15" name="Text 13"/>
          <p:cNvSpPr/>
          <p:nvPr/>
        </p:nvSpPr>
        <p:spPr>
          <a:xfrm>
            <a:off x="7656076" y="5191601"/>
            <a:ext cx="2777490" cy="347186"/>
          </a:xfrm>
          <a:prstGeom prst="rect">
            <a:avLst/>
          </a:prstGeom>
          <a:noFill/>
          <a:ln/>
        </p:spPr>
        <p:txBody>
          <a:bodyPr wrap="none" rtlCol="0" anchor="t"/>
          <a:lstStyle/>
          <a:p>
            <a:pPr marL="0" indent="0">
              <a:lnSpc>
                <a:spcPts val="2734"/>
              </a:lnSpc>
              <a:buNone/>
            </a:pPr>
            <a:r>
              <a:rPr lang="en-US" sz="2187" kern="0" spc="-66" dirty="0">
                <a:solidFill>
                  <a:srgbClr val="2B2E3C"/>
                </a:solidFill>
                <a:latin typeface="Bitter" pitchFamily="34" charset="0"/>
                <a:ea typeface="Bitter" pitchFamily="34" charset="-122"/>
                <a:cs typeface="Bitter" pitchFamily="34" charset="-120"/>
              </a:rPr>
              <a:t>Game Logic</a:t>
            </a:r>
            <a:endParaRPr lang="en-US" sz="2187" dirty="0"/>
          </a:p>
        </p:txBody>
      </p:sp>
      <p:sp>
        <p:nvSpPr>
          <p:cNvPr id="16" name="Text 14"/>
          <p:cNvSpPr/>
          <p:nvPr/>
        </p:nvSpPr>
        <p:spPr>
          <a:xfrm>
            <a:off x="7656076" y="5672018"/>
            <a:ext cx="4706541" cy="1666280"/>
          </a:xfrm>
          <a:prstGeom prst="rect">
            <a:avLst/>
          </a:prstGeom>
          <a:noFill/>
          <a:ln/>
        </p:spPr>
        <p:txBody>
          <a:bodyPr wrap="square" rtlCol="0" anchor="t"/>
          <a:lstStyle/>
          <a:p>
            <a:pPr marL="0" indent="0">
              <a:lnSpc>
                <a:spcPts val="2624"/>
              </a:lnSpc>
              <a:buNone/>
            </a:pPr>
            <a:r>
              <a:rPr lang="en-US" sz="1750" kern="0" spc="-35" dirty="0">
                <a:solidFill>
                  <a:srgbClr val="2B2E3C"/>
                </a:solidFill>
                <a:latin typeface="Open Sans" pitchFamily="34" charset="0"/>
                <a:ea typeface="Open Sans" pitchFamily="34" charset="-122"/>
                <a:cs typeface="Open Sans" pitchFamily="34" charset="-120"/>
              </a:rPr>
              <a:t>The game logic handles the sequence of player turns, dice rolls, and position updates. After each dice roll, the player's new position is checked against the board array to determine if they have encountered a snake or ladder.</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
        <p:nvSpPr>
          <p:cNvPr id="4" name="Text 2"/>
          <p:cNvSpPr/>
          <p:nvPr/>
        </p:nvSpPr>
        <p:spPr>
          <a:xfrm>
            <a:off x="902529" y="523121"/>
            <a:ext cx="5554980"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System Architecture</a:t>
            </a:r>
            <a:endParaRPr lang="en-US" sz="4374" dirty="0"/>
          </a:p>
        </p:txBody>
      </p:sp>
      <p:sp>
        <p:nvSpPr>
          <p:cNvPr id="11" name="Rectangle 10">
            <a:extLst>
              <a:ext uri="{FF2B5EF4-FFF2-40B4-BE49-F238E27FC236}">
                <a16:creationId xmlns:a16="http://schemas.microsoft.com/office/drawing/2014/main" id="{9C304388-06A4-DA8F-EC55-98876DA005BA}"/>
              </a:ext>
            </a:extLst>
          </p:cNvPr>
          <p:cNvSpPr/>
          <p:nvPr/>
        </p:nvSpPr>
        <p:spPr>
          <a:xfrm>
            <a:off x="5848350" y="2325053"/>
            <a:ext cx="1905000" cy="4381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Initialize Board</a:t>
            </a:r>
          </a:p>
        </p:txBody>
      </p:sp>
      <p:sp>
        <p:nvSpPr>
          <p:cNvPr id="12" name="Oval 11">
            <a:extLst>
              <a:ext uri="{FF2B5EF4-FFF2-40B4-BE49-F238E27FC236}">
                <a16:creationId xmlns:a16="http://schemas.microsoft.com/office/drawing/2014/main" id="{F7835402-17BA-4840-49EC-BAB9ECFC3C1C}"/>
              </a:ext>
            </a:extLst>
          </p:cNvPr>
          <p:cNvSpPr/>
          <p:nvPr/>
        </p:nvSpPr>
        <p:spPr>
          <a:xfrm>
            <a:off x="5848350" y="1455142"/>
            <a:ext cx="1676400" cy="52312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Start</a:t>
            </a:r>
          </a:p>
        </p:txBody>
      </p:sp>
      <p:sp>
        <p:nvSpPr>
          <p:cNvPr id="13" name="Diamond 12">
            <a:extLst>
              <a:ext uri="{FF2B5EF4-FFF2-40B4-BE49-F238E27FC236}">
                <a16:creationId xmlns:a16="http://schemas.microsoft.com/office/drawing/2014/main" id="{9789FFDD-AD76-0FB5-1E31-109C205A7F87}"/>
              </a:ext>
            </a:extLst>
          </p:cNvPr>
          <p:cNvSpPr/>
          <p:nvPr/>
        </p:nvSpPr>
        <p:spPr>
          <a:xfrm>
            <a:off x="3467100" y="6422024"/>
            <a:ext cx="1809750" cy="1066800"/>
          </a:xfrm>
          <a:prstGeom prst="diamon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Player 1 wins?</a:t>
            </a:r>
          </a:p>
        </p:txBody>
      </p:sp>
      <p:sp>
        <p:nvSpPr>
          <p:cNvPr id="14" name="Rectangle 13">
            <a:extLst>
              <a:ext uri="{FF2B5EF4-FFF2-40B4-BE49-F238E27FC236}">
                <a16:creationId xmlns:a16="http://schemas.microsoft.com/office/drawing/2014/main" id="{D7A4F276-295B-117F-CA3C-B025878A4503}"/>
              </a:ext>
            </a:extLst>
          </p:cNvPr>
          <p:cNvSpPr/>
          <p:nvPr/>
        </p:nvSpPr>
        <p:spPr>
          <a:xfrm>
            <a:off x="5848350" y="3129359"/>
            <a:ext cx="1905000" cy="4381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Initialize Players</a:t>
            </a:r>
          </a:p>
        </p:txBody>
      </p:sp>
      <p:sp>
        <p:nvSpPr>
          <p:cNvPr id="15" name="Rectangle 14">
            <a:extLst>
              <a:ext uri="{FF2B5EF4-FFF2-40B4-BE49-F238E27FC236}">
                <a16:creationId xmlns:a16="http://schemas.microsoft.com/office/drawing/2014/main" id="{F0572A92-678D-66ED-D3D0-F3DC9F79335A}"/>
              </a:ext>
            </a:extLst>
          </p:cNvPr>
          <p:cNvSpPr/>
          <p:nvPr/>
        </p:nvSpPr>
        <p:spPr>
          <a:xfrm>
            <a:off x="5848350" y="3784878"/>
            <a:ext cx="1905000" cy="4381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Display Board</a:t>
            </a:r>
          </a:p>
        </p:txBody>
      </p:sp>
      <p:sp>
        <p:nvSpPr>
          <p:cNvPr id="16" name="Rectangle 15">
            <a:extLst>
              <a:ext uri="{FF2B5EF4-FFF2-40B4-BE49-F238E27FC236}">
                <a16:creationId xmlns:a16="http://schemas.microsoft.com/office/drawing/2014/main" id="{2C8FE241-6362-E38B-9E77-CD8589C107EB}"/>
              </a:ext>
            </a:extLst>
          </p:cNvPr>
          <p:cNvSpPr/>
          <p:nvPr/>
        </p:nvSpPr>
        <p:spPr>
          <a:xfrm>
            <a:off x="3467100" y="4504472"/>
            <a:ext cx="1905000" cy="4381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Player 1’s Turn</a:t>
            </a:r>
          </a:p>
        </p:txBody>
      </p:sp>
      <p:sp>
        <p:nvSpPr>
          <p:cNvPr id="17" name="Rectangle 16">
            <a:extLst>
              <a:ext uri="{FF2B5EF4-FFF2-40B4-BE49-F238E27FC236}">
                <a16:creationId xmlns:a16="http://schemas.microsoft.com/office/drawing/2014/main" id="{3CAE26B9-3764-790C-B06B-BF3D4EB72D93}"/>
              </a:ext>
            </a:extLst>
          </p:cNvPr>
          <p:cNvSpPr/>
          <p:nvPr/>
        </p:nvSpPr>
        <p:spPr>
          <a:xfrm>
            <a:off x="7886700" y="5229641"/>
            <a:ext cx="1905000" cy="4381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Roll Dice</a:t>
            </a:r>
          </a:p>
        </p:txBody>
      </p:sp>
      <p:sp>
        <p:nvSpPr>
          <p:cNvPr id="18" name="Rectangle 17">
            <a:extLst>
              <a:ext uri="{FF2B5EF4-FFF2-40B4-BE49-F238E27FC236}">
                <a16:creationId xmlns:a16="http://schemas.microsoft.com/office/drawing/2014/main" id="{A22998F2-822E-32BF-6158-620E0EBDFF2E}"/>
              </a:ext>
            </a:extLst>
          </p:cNvPr>
          <p:cNvSpPr/>
          <p:nvPr/>
        </p:nvSpPr>
        <p:spPr>
          <a:xfrm>
            <a:off x="7886700" y="4504472"/>
            <a:ext cx="1905000" cy="4381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Player 2’s Turn</a:t>
            </a:r>
          </a:p>
        </p:txBody>
      </p:sp>
      <p:sp>
        <p:nvSpPr>
          <p:cNvPr id="19" name="Rectangle 18">
            <a:extLst>
              <a:ext uri="{FF2B5EF4-FFF2-40B4-BE49-F238E27FC236}">
                <a16:creationId xmlns:a16="http://schemas.microsoft.com/office/drawing/2014/main" id="{E483C384-4D8A-B8AC-5717-EE718DC6B5E5}"/>
              </a:ext>
            </a:extLst>
          </p:cNvPr>
          <p:cNvSpPr/>
          <p:nvPr/>
        </p:nvSpPr>
        <p:spPr>
          <a:xfrm>
            <a:off x="3467100" y="5300444"/>
            <a:ext cx="1905000" cy="4381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Roll Dice</a:t>
            </a:r>
          </a:p>
        </p:txBody>
      </p:sp>
      <p:sp>
        <p:nvSpPr>
          <p:cNvPr id="20" name="Rectangle 19">
            <a:extLst>
              <a:ext uri="{FF2B5EF4-FFF2-40B4-BE49-F238E27FC236}">
                <a16:creationId xmlns:a16="http://schemas.microsoft.com/office/drawing/2014/main" id="{9D932E39-A1D5-4587-9702-4B19E72E9551}"/>
              </a:ext>
            </a:extLst>
          </p:cNvPr>
          <p:cNvSpPr/>
          <p:nvPr/>
        </p:nvSpPr>
        <p:spPr>
          <a:xfrm>
            <a:off x="7886700" y="5954810"/>
            <a:ext cx="1905000" cy="4381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Move Player 2</a:t>
            </a:r>
          </a:p>
        </p:txBody>
      </p:sp>
      <p:sp>
        <p:nvSpPr>
          <p:cNvPr id="21" name="Rectangle 20">
            <a:extLst>
              <a:ext uri="{FF2B5EF4-FFF2-40B4-BE49-F238E27FC236}">
                <a16:creationId xmlns:a16="http://schemas.microsoft.com/office/drawing/2014/main" id="{358A7D27-C0DA-FD4D-1017-74330B62C65F}"/>
              </a:ext>
            </a:extLst>
          </p:cNvPr>
          <p:cNvSpPr/>
          <p:nvPr/>
        </p:nvSpPr>
        <p:spPr>
          <a:xfrm>
            <a:off x="3467100" y="5964824"/>
            <a:ext cx="1905000" cy="4381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Move Player 1</a:t>
            </a:r>
          </a:p>
        </p:txBody>
      </p:sp>
      <p:sp>
        <p:nvSpPr>
          <p:cNvPr id="22" name="Diamond 21">
            <a:extLst>
              <a:ext uri="{FF2B5EF4-FFF2-40B4-BE49-F238E27FC236}">
                <a16:creationId xmlns:a16="http://schemas.microsoft.com/office/drawing/2014/main" id="{FA2FE512-0E12-7299-B04F-D3E28DE73BE6}"/>
              </a:ext>
            </a:extLst>
          </p:cNvPr>
          <p:cNvSpPr/>
          <p:nvPr/>
        </p:nvSpPr>
        <p:spPr>
          <a:xfrm>
            <a:off x="7981950" y="6468428"/>
            <a:ext cx="1809750" cy="1066800"/>
          </a:xfrm>
          <a:prstGeom prst="diamon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Player 2 wins?</a:t>
            </a:r>
          </a:p>
        </p:txBody>
      </p:sp>
      <p:sp>
        <p:nvSpPr>
          <p:cNvPr id="23" name="Rectangle 22">
            <a:extLst>
              <a:ext uri="{FF2B5EF4-FFF2-40B4-BE49-F238E27FC236}">
                <a16:creationId xmlns:a16="http://schemas.microsoft.com/office/drawing/2014/main" id="{CE87A5A8-90D9-CB76-41CC-0A5499C0E025}"/>
              </a:ext>
            </a:extLst>
          </p:cNvPr>
          <p:cNvSpPr/>
          <p:nvPr/>
        </p:nvSpPr>
        <p:spPr>
          <a:xfrm>
            <a:off x="5848350" y="6793032"/>
            <a:ext cx="1905000" cy="4381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Display Board</a:t>
            </a:r>
          </a:p>
        </p:txBody>
      </p:sp>
      <p:sp>
        <p:nvSpPr>
          <p:cNvPr id="24" name="Oval 23">
            <a:extLst>
              <a:ext uri="{FF2B5EF4-FFF2-40B4-BE49-F238E27FC236}">
                <a16:creationId xmlns:a16="http://schemas.microsoft.com/office/drawing/2014/main" id="{02CDAE75-A3DA-CB18-ACDC-AECD6E73AF4A}"/>
              </a:ext>
            </a:extLst>
          </p:cNvPr>
          <p:cNvSpPr/>
          <p:nvPr/>
        </p:nvSpPr>
        <p:spPr>
          <a:xfrm>
            <a:off x="5962650" y="7535228"/>
            <a:ext cx="1676400" cy="43815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End</a:t>
            </a:r>
          </a:p>
        </p:txBody>
      </p:sp>
      <p:cxnSp>
        <p:nvCxnSpPr>
          <p:cNvPr id="26" name="Straight Arrow Connector 25">
            <a:extLst>
              <a:ext uri="{FF2B5EF4-FFF2-40B4-BE49-F238E27FC236}">
                <a16:creationId xmlns:a16="http://schemas.microsoft.com/office/drawing/2014/main" id="{531D4AA0-CCF8-E969-AD26-3168BBC9C16C}"/>
              </a:ext>
            </a:extLst>
          </p:cNvPr>
          <p:cNvCxnSpPr>
            <a:cxnSpLocks/>
          </p:cNvCxnSpPr>
          <p:nvPr/>
        </p:nvCxnSpPr>
        <p:spPr>
          <a:xfrm>
            <a:off x="6686550" y="1911469"/>
            <a:ext cx="0" cy="4135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BE54D9F4-C580-2491-10CE-F170AB70ED0E}"/>
              </a:ext>
            </a:extLst>
          </p:cNvPr>
          <p:cNvCxnSpPr>
            <a:cxnSpLocks/>
          </p:cNvCxnSpPr>
          <p:nvPr/>
        </p:nvCxnSpPr>
        <p:spPr>
          <a:xfrm>
            <a:off x="6686550" y="3567509"/>
            <a:ext cx="0" cy="2173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3882C6A3-D715-F1C3-3B36-493405252D4C}"/>
              </a:ext>
            </a:extLst>
          </p:cNvPr>
          <p:cNvCxnSpPr>
            <a:cxnSpLocks/>
          </p:cNvCxnSpPr>
          <p:nvPr/>
        </p:nvCxnSpPr>
        <p:spPr>
          <a:xfrm>
            <a:off x="6686550" y="2782253"/>
            <a:ext cx="0" cy="3448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F437E1FC-5614-E4CA-2B9F-178A26164195}"/>
              </a:ext>
            </a:extLst>
          </p:cNvPr>
          <p:cNvCxnSpPr>
            <a:cxnSpLocks/>
            <a:endCxn id="24" idx="0"/>
          </p:cNvCxnSpPr>
          <p:nvPr/>
        </p:nvCxnSpPr>
        <p:spPr>
          <a:xfrm>
            <a:off x="6800850" y="7199529"/>
            <a:ext cx="0" cy="3356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4B20831B-1EEE-B6A1-EC8E-850C21739798}"/>
              </a:ext>
            </a:extLst>
          </p:cNvPr>
          <p:cNvCxnSpPr>
            <a:cxnSpLocks/>
          </p:cNvCxnSpPr>
          <p:nvPr/>
        </p:nvCxnSpPr>
        <p:spPr>
          <a:xfrm>
            <a:off x="4419600" y="4906428"/>
            <a:ext cx="0" cy="3448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1AD99C3-5BBD-35C7-2EDF-4639D9582A94}"/>
              </a:ext>
            </a:extLst>
          </p:cNvPr>
          <p:cNvCxnSpPr>
            <a:cxnSpLocks/>
            <a:endCxn id="20" idx="0"/>
          </p:cNvCxnSpPr>
          <p:nvPr/>
        </p:nvCxnSpPr>
        <p:spPr>
          <a:xfrm>
            <a:off x="8839200" y="5667791"/>
            <a:ext cx="0" cy="2870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3A71FB4-E906-991E-D27B-22AC1362C32E}"/>
              </a:ext>
            </a:extLst>
          </p:cNvPr>
          <p:cNvCxnSpPr>
            <a:cxnSpLocks/>
          </p:cNvCxnSpPr>
          <p:nvPr/>
        </p:nvCxnSpPr>
        <p:spPr>
          <a:xfrm>
            <a:off x="7143750" y="3239453"/>
            <a:ext cx="0" cy="3448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1AEE9775-AB82-C7FC-88F7-7AD2A5C51282}"/>
              </a:ext>
            </a:extLst>
          </p:cNvPr>
          <p:cNvCxnSpPr>
            <a:cxnSpLocks/>
            <a:endCxn id="17" idx="0"/>
          </p:cNvCxnSpPr>
          <p:nvPr/>
        </p:nvCxnSpPr>
        <p:spPr>
          <a:xfrm>
            <a:off x="8839200" y="4942622"/>
            <a:ext cx="0" cy="2870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9D947065-CC6B-2E3A-EFBD-B99BE8AB4204}"/>
              </a:ext>
            </a:extLst>
          </p:cNvPr>
          <p:cNvCxnSpPr>
            <a:cxnSpLocks/>
          </p:cNvCxnSpPr>
          <p:nvPr/>
        </p:nvCxnSpPr>
        <p:spPr>
          <a:xfrm>
            <a:off x="4371975" y="5667791"/>
            <a:ext cx="0" cy="2970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E3FCC4AD-9ECD-C71A-A7C0-4ED41DBC3857}"/>
              </a:ext>
            </a:extLst>
          </p:cNvPr>
          <p:cNvCxnSpPr>
            <a:stCxn id="13" idx="3"/>
          </p:cNvCxnSpPr>
          <p:nvPr/>
        </p:nvCxnSpPr>
        <p:spPr>
          <a:xfrm>
            <a:off x="5276850" y="6955424"/>
            <a:ext cx="571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46DBA5A2-1B53-85EF-B21C-7D0CE32A1290}"/>
              </a:ext>
            </a:extLst>
          </p:cNvPr>
          <p:cNvCxnSpPr>
            <a:cxnSpLocks/>
            <a:stCxn id="22" idx="1"/>
          </p:cNvCxnSpPr>
          <p:nvPr/>
        </p:nvCxnSpPr>
        <p:spPr>
          <a:xfrm flipH="1">
            <a:off x="7753350" y="7001828"/>
            <a:ext cx="2286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Connector: Elbow 56">
            <a:extLst>
              <a:ext uri="{FF2B5EF4-FFF2-40B4-BE49-F238E27FC236}">
                <a16:creationId xmlns:a16="http://schemas.microsoft.com/office/drawing/2014/main" id="{754359AE-BF2C-3068-4BB9-7B2B9EE9D87E}"/>
              </a:ext>
            </a:extLst>
          </p:cNvPr>
          <p:cNvCxnSpPr>
            <a:stCxn id="15" idx="3"/>
            <a:endCxn id="18" idx="0"/>
          </p:cNvCxnSpPr>
          <p:nvPr/>
        </p:nvCxnSpPr>
        <p:spPr>
          <a:xfrm>
            <a:off x="7753350" y="4003953"/>
            <a:ext cx="1085850" cy="50051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Connector: Elbow 60">
            <a:extLst>
              <a:ext uri="{FF2B5EF4-FFF2-40B4-BE49-F238E27FC236}">
                <a16:creationId xmlns:a16="http://schemas.microsoft.com/office/drawing/2014/main" id="{1549A07D-00A3-B9CB-B5CE-DF483819D6F2}"/>
              </a:ext>
            </a:extLst>
          </p:cNvPr>
          <p:cNvCxnSpPr>
            <a:endCxn id="16" idx="0"/>
          </p:cNvCxnSpPr>
          <p:nvPr/>
        </p:nvCxnSpPr>
        <p:spPr>
          <a:xfrm rot="10800000" flipV="1">
            <a:off x="4419600" y="4003952"/>
            <a:ext cx="1428750" cy="50051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
        <p:nvSpPr>
          <p:cNvPr id="4" name="Text 2"/>
          <p:cNvSpPr/>
          <p:nvPr/>
        </p:nvSpPr>
        <p:spPr>
          <a:xfrm>
            <a:off x="1024932" y="704493"/>
            <a:ext cx="5554980"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Source Code</a:t>
            </a:r>
            <a:endParaRPr lang="en-US" sz="4374" dirty="0"/>
          </a:p>
        </p:txBody>
      </p:sp>
      <p:sp>
        <p:nvSpPr>
          <p:cNvPr id="22" name="TextBox 21">
            <a:extLst>
              <a:ext uri="{FF2B5EF4-FFF2-40B4-BE49-F238E27FC236}">
                <a16:creationId xmlns:a16="http://schemas.microsoft.com/office/drawing/2014/main" id="{7AB5C987-D134-8D41-18CC-E6EE614285C4}"/>
              </a:ext>
            </a:extLst>
          </p:cNvPr>
          <p:cNvSpPr txBox="1"/>
          <p:nvPr/>
        </p:nvSpPr>
        <p:spPr>
          <a:xfrm>
            <a:off x="1024932" y="1557495"/>
            <a:ext cx="10982848" cy="5864875"/>
          </a:xfrm>
          <a:prstGeom prst="rect">
            <a:avLst/>
          </a:prstGeom>
          <a:noFill/>
        </p:spPr>
        <p:txBody>
          <a:bodyPr wrap="square" rtlCol="0">
            <a:spAutoFit/>
          </a:bodyPr>
          <a:lstStyle/>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#include &lt;</a:t>
            </a:r>
            <a:r>
              <a:rPr lang="en-US" sz="1800" b="0" dirty="0" err="1">
                <a:effectLst/>
                <a:latin typeface="Times New Roman" panose="02020603050405020304" pitchFamily="18" charset="0"/>
                <a:cs typeface="Times New Roman" panose="02020603050405020304" pitchFamily="18" charset="0"/>
              </a:rPr>
              <a:t>stdio.h</a:t>
            </a:r>
            <a:r>
              <a:rPr lang="en-US" sz="1800" b="0" dirty="0">
                <a:effectLst/>
                <a:latin typeface="Times New Roman" panose="02020603050405020304" pitchFamily="18" charset="0"/>
                <a:cs typeface="Times New Roman" panose="02020603050405020304" pitchFamily="18" charset="0"/>
              </a:rPr>
              <a:t>&gt;</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#include &lt;</a:t>
            </a:r>
            <a:r>
              <a:rPr lang="en-US" sz="1800" b="0" dirty="0" err="1">
                <a:effectLst/>
                <a:latin typeface="Times New Roman" panose="02020603050405020304" pitchFamily="18" charset="0"/>
                <a:cs typeface="Times New Roman" panose="02020603050405020304" pitchFamily="18" charset="0"/>
              </a:rPr>
              <a:t>stdlib.h</a:t>
            </a:r>
            <a:r>
              <a:rPr lang="en-US" sz="1800" b="0" dirty="0">
                <a:effectLst/>
                <a:latin typeface="Times New Roman" panose="02020603050405020304" pitchFamily="18" charset="0"/>
                <a:cs typeface="Times New Roman" panose="02020603050405020304" pitchFamily="18" charset="0"/>
              </a:rPr>
              <a:t>&gt;</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#include &lt;</a:t>
            </a:r>
            <a:r>
              <a:rPr lang="en-US" sz="1800" b="0" dirty="0" err="1">
                <a:effectLst/>
                <a:latin typeface="Times New Roman" panose="02020603050405020304" pitchFamily="18" charset="0"/>
                <a:cs typeface="Times New Roman" panose="02020603050405020304" pitchFamily="18" charset="0"/>
              </a:rPr>
              <a:t>string.h</a:t>
            </a:r>
            <a:r>
              <a:rPr lang="en-US" sz="1800" b="0" dirty="0">
                <a:effectLst/>
                <a:latin typeface="Times New Roman" panose="02020603050405020304" pitchFamily="18" charset="0"/>
                <a:cs typeface="Times New Roman" panose="02020603050405020304" pitchFamily="18" charset="0"/>
              </a:rPr>
              <a:t>&gt;</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#include &lt;</a:t>
            </a:r>
            <a:r>
              <a:rPr lang="en-US" sz="1800" b="0" dirty="0" err="1">
                <a:effectLst/>
                <a:latin typeface="Times New Roman" panose="02020603050405020304" pitchFamily="18" charset="0"/>
                <a:cs typeface="Times New Roman" panose="02020603050405020304" pitchFamily="18" charset="0"/>
              </a:rPr>
              <a:t>time.h</a:t>
            </a:r>
            <a:r>
              <a:rPr lang="en-US" sz="1800" b="0" dirty="0">
                <a:effectLst/>
                <a:latin typeface="Times New Roman" panose="02020603050405020304" pitchFamily="18" charset="0"/>
                <a:cs typeface="Times New Roman" panose="02020603050405020304" pitchFamily="18" charset="0"/>
              </a:rPr>
              <a:t>&gt;</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#define BOARD_SIZE 100</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typedef struct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char name[50];</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int position;</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Player;</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void </a:t>
            </a:r>
            <a:r>
              <a:rPr lang="en-US" sz="1800" b="0" dirty="0" err="1">
                <a:effectLst/>
                <a:latin typeface="Times New Roman" panose="02020603050405020304" pitchFamily="18" charset="0"/>
                <a:cs typeface="Times New Roman" panose="02020603050405020304" pitchFamily="18" charset="0"/>
              </a:rPr>
              <a:t>initializeBoard</a:t>
            </a:r>
            <a:r>
              <a:rPr lang="en-US" sz="1800" b="0" dirty="0">
                <a:effectLst/>
                <a:latin typeface="Times New Roman" panose="02020603050405020304" pitchFamily="18" charset="0"/>
                <a:cs typeface="Times New Roman" panose="02020603050405020304" pitchFamily="18" charset="0"/>
              </a:rPr>
              <a:t>(int board[])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for (int </a:t>
            </a:r>
            <a:r>
              <a:rPr lang="en-US" sz="1800" b="0" dirty="0" err="1">
                <a:effectLst/>
                <a:latin typeface="Times New Roman" panose="02020603050405020304" pitchFamily="18" charset="0"/>
                <a:cs typeface="Times New Roman" panose="02020603050405020304" pitchFamily="18" charset="0"/>
              </a:rPr>
              <a:t>i</a:t>
            </a:r>
            <a:r>
              <a:rPr lang="en-US" sz="1800" b="0" dirty="0">
                <a:effectLst/>
                <a:latin typeface="Times New Roman" panose="02020603050405020304" pitchFamily="18" charset="0"/>
                <a:cs typeface="Times New Roman" panose="02020603050405020304" pitchFamily="18" charset="0"/>
              </a:rPr>
              <a:t> = 0; </a:t>
            </a:r>
            <a:r>
              <a:rPr lang="en-US" sz="1800" b="0" dirty="0" err="1">
                <a:effectLst/>
                <a:latin typeface="Times New Roman" panose="02020603050405020304" pitchFamily="18" charset="0"/>
                <a:cs typeface="Times New Roman" panose="02020603050405020304" pitchFamily="18" charset="0"/>
              </a:rPr>
              <a:t>i</a:t>
            </a:r>
            <a:r>
              <a:rPr lang="en-US" sz="1800" b="0" dirty="0">
                <a:effectLst/>
                <a:latin typeface="Times New Roman" panose="02020603050405020304" pitchFamily="18" charset="0"/>
                <a:cs typeface="Times New Roman" panose="02020603050405020304" pitchFamily="18" charset="0"/>
              </a:rPr>
              <a:t> &lt; BOARD_SIZE; </a:t>
            </a:r>
            <a:r>
              <a:rPr lang="en-US" sz="1800" b="0" dirty="0" err="1">
                <a:effectLst/>
                <a:latin typeface="Times New Roman" panose="02020603050405020304" pitchFamily="18" charset="0"/>
                <a:cs typeface="Times New Roman" panose="02020603050405020304" pitchFamily="18" charset="0"/>
              </a:rPr>
              <a:t>i</a:t>
            </a:r>
            <a:r>
              <a:rPr lang="en-US" sz="1800" b="0" dirty="0">
                <a:effectLst/>
                <a:latin typeface="Times New Roman" panose="02020603050405020304" pitchFamily="18" charset="0"/>
                <a:cs typeface="Times New Roman" panose="02020603050405020304" pitchFamily="18" charset="0"/>
              </a:rPr>
              <a:t>++) { </a:t>
            </a:r>
            <a:endParaRPr lang="en-US" sz="1800" dirty="0">
              <a:effectLst/>
              <a:latin typeface="Calibri" panose="020F0502020204030204" pitchFamily="34"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
            <a:extLst>
              <a:ext uri="{FF2B5EF4-FFF2-40B4-BE49-F238E27FC236}">
                <a16:creationId xmlns:a16="http://schemas.microsoft.com/office/drawing/2014/main" id="{AAB173E4-1EBE-6FB7-8775-84C6A7AC3A83}"/>
              </a:ext>
            </a:extLst>
          </p:cNvPr>
          <p:cNvSpPr/>
          <p:nvPr/>
        </p:nvSpPr>
        <p:spPr>
          <a:xfrm>
            <a:off x="0" y="0"/>
            <a:ext cx="14630400" cy="8229600"/>
          </a:xfrm>
          <a:prstGeom prst="rect">
            <a:avLst/>
          </a:prstGeom>
          <a:solidFill>
            <a:srgbClr val="FFF8F0"/>
          </a:solidFill>
          <a:ln/>
        </p:spPr>
      </p:sp>
      <p:sp>
        <p:nvSpPr>
          <p:cNvPr id="3" name="TextBox 2">
            <a:extLst>
              <a:ext uri="{FF2B5EF4-FFF2-40B4-BE49-F238E27FC236}">
                <a16:creationId xmlns:a16="http://schemas.microsoft.com/office/drawing/2014/main" id="{24BC773A-6B97-991F-F1DF-8F18AAE65CF9}"/>
              </a:ext>
            </a:extLst>
          </p:cNvPr>
          <p:cNvSpPr txBox="1"/>
          <p:nvPr/>
        </p:nvSpPr>
        <p:spPr>
          <a:xfrm>
            <a:off x="211015" y="271305"/>
            <a:ext cx="12741310" cy="7656844"/>
          </a:xfrm>
          <a:prstGeom prst="rect">
            <a:avLst/>
          </a:prstGeom>
          <a:noFill/>
        </p:spPr>
        <p:txBody>
          <a:bodyPr wrap="square" rtlCol="0">
            <a:spAutoFit/>
          </a:bodyPr>
          <a:lstStyle/>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board[</a:t>
            </a:r>
            <a:r>
              <a:rPr lang="en-US" sz="1800" b="0" dirty="0" err="1">
                <a:effectLst/>
                <a:latin typeface="Times New Roman" panose="02020603050405020304" pitchFamily="18" charset="0"/>
                <a:cs typeface="Times New Roman" panose="02020603050405020304" pitchFamily="18" charset="0"/>
              </a:rPr>
              <a:t>i</a:t>
            </a:r>
            <a:r>
              <a:rPr lang="en-US" sz="1800" b="0" dirty="0">
                <a:effectLst/>
                <a:latin typeface="Times New Roman" panose="02020603050405020304" pitchFamily="18" charset="0"/>
                <a:cs typeface="Times New Roman" panose="02020603050405020304" pitchFamily="18" charset="0"/>
              </a:rPr>
              <a:t>] = 0;</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 Define snakes and ladders (example positions)</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board[16] = -10;  // Snake: move from 16 to 6</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board[47] = -21;  // Snake: move from 47 to 26</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board[49] = -38;  // Snake: move from 49 to 11</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board[56] = -3;   // Snake: move from 56 to 53</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board[62] = -43;  // Snake: move from 62 to 19</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board[64] = -4;   // Snake: move from 64 to 60</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board[87] = -63;  // Snake: move from 87 to 24</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board[93] = -20;  // Snake: move from 93 to 73</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board[95] = -20;  // Snake: move from 95 to 75</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board[98] = -20;  // Snake: move from 98 to 78</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board[1] = 37;    // Ladder: move from 1 to 38</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board[4] = 10;    // Ladder: move from 4 to 14</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board[9] = 22;    // Ladder: move from 9 to 31</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board[21] = 21;   // Ladder: move from 21 to 42</a:t>
            </a:r>
            <a:endParaRPr lang="en-IN" dirty="0"/>
          </a:p>
        </p:txBody>
      </p:sp>
    </p:spTree>
    <p:extLst>
      <p:ext uri="{BB962C8B-B14F-4D97-AF65-F5344CB8AC3E}">
        <p14:creationId xmlns:p14="http://schemas.microsoft.com/office/powerpoint/2010/main" val="2775533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C439AE7-DB69-8B2B-42A1-BE4FAAC1A9E1}"/>
              </a:ext>
            </a:extLst>
          </p:cNvPr>
          <p:cNvPicPr>
            <a:picLocks noChangeAspect="1"/>
          </p:cNvPicPr>
          <p:nvPr/>
        </p:nvPicPr>
        <p:blipFill>
          <a:blip r:embed="rId2"/>
          <a:stretch>
            <a:fillRect/>
          </a:stretch>
        </p:blipFill>
        <p:spPr>
          <a:xfrm>
            <a:off x="0" y="0"/>
            <a:ext cx="14630400" cy="8229600"/>
          </a:xfrm>
          <a:prstGeom prst="rect">
            <a:avLst/>
          </a:prstGeom>
        </p:spPr>
      </p:pic>
      <p:sp>
        <p:nvSpPr>
          <p:cNvPr id="3" name="TextBox 2">
            <a:extLst>
              <a:ext uri="{FF2B5EF4-FFF2-40B4-BE49-F238E27FC236}">
                <a16:creationId xmlns:a16="http://schemas.microsoft.com/office/drawing/2014/main" id="{0A47CE5B-AAA0-04A2-D333-F7F12ED2E006}"/>
              </a:ext>
            </a:extLst>
          </p:cNvPr>
          <p:cNvSpPr txBox="1"/>
          <p:nvPr/>
        </p:nvSpPr>
        <p:spPr>
          <a:xfrm>
            <a:off x="381837" y="221065"/>
            <a:ext cx="12902084" cy="8352543"/>
          </a:xfrm>
          <a:prstGeom prst="rect">
            <a:avLst/>
          </a:prstGeom>
          <a:noFill/>
        </p:spPr>
        <p:txBody>
          <a:bodyPr wrap="square" rtlCol="0">
            <a:spAutoFit/>
          </a:bodyPr>
          <a:lstStyle/>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board[28] = 56;   // Ladder: move from 28 to 84</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board[36] = 8;    // Ladder: move from 36 to 44</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board[51] = 16;   // Ladder: move from 51 to 67</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board[71] = 20;   // Ladder: move from 71 to 91</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board[80] = 20;   // Ladder: move from 80 to 100</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void </a:t>
            </a:r>
            <a:r>
              <a:rPr lang="en-US" sz="1800" b="0" dirty="0" err="1">
                <a:effectLst/>
                <a:latin typeface="Times New Roman" panose="02020603050405020304" pitchFamily="18" charset="0"/>
                <a:cs typeface="Times New Roman" panose="02020603050405020304" pitchFamily="18" charset="0"/>
              </a:rPr>
              <a:t>initializePlayer</a:t>
            </a:r>
            <a:r>
              <a:rPr lang="en-US" sz="1800" b="0" dirty="0">
                <a:effectLst/>
                <a:latin typeface="Times New Roman" panose="02020603050405020304" pitchFamily="18" charset="0"/>
                <a:cs typeface="Times New Roman" panose="02020603050405020304" pitchFamily="18" charset="0"/>
              </a:rPr>
              <a:t>(Player* player, const char* name)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strcpy</a:t>
            </a:r>
            <a:r>
              <a:rPr lang="en-US" sz="1800" b="0" dirty="0">
                <a:effectLst/>
                <a:latin typeface="Times New Roman" panose="02020603050405020304" pitchFamily="18" charset="0"/>
                <a:cs typeface="Times New Roman" panose="02020603050405020304" pitchFamily="18" charset="0"/>
              </a:rPr>
              <a:t>(player-&gt;name, name);</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player-&gt;position = 0;</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int </a:t>
            </a:r>
            <a:r>
              <a:rPr lang="en-US" sz="1800" b="0" dirty="0" err="1">
                <a:effectLst/>
                <a:latin typeface="Times New Roman" panose="02020603050405020304" pitchFamily="18" charset="0"/>
                <a:cs typeface="Times New Roman" panose="02020603050405020304" pitchFamily="18" charset="0"/>
              </a:rPr>
              <a:t>rollDice</a:t>
            </a:r>
            <a:r>
              <a:rPr lang="en-US" sz="1800" b="0" dirty="0">
                <a:effectLst/>
                <a:latin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return (rand() % 6) + 1;</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void </a:t>
            </a:r>
            <a:r>
              <a:rPr lang="en-US" sz="1800" b="0" dirty="0" err="1">
                <a:effectLst/>
                <a:latin typeface="Times New Roman" panose="02020603050405020304" pitchFamily="18" charset="0"/>
                <a:cs typeface="Times New Roman" panose="02020603050405020304" pitchFamily="18" charset="0"/>
              </a:rPr>
              <a:t>movePlayer</a:t>
            </a:r>
            <a:r>
              <a:rPr lang="en-US" sz="1800" b="0" dirty="0">
                <a:effectLst/>
                <a:latin typeface="Times New Roman" panose="02020603050405020304" pitchFamily="18" charset="0"/>
                <a:cs typeface="Times New Roman" panose="02020603050405020304" pitchFamily="18" charset="0"/>
              </a:rPr>
              <a:t>(Player* player, int roll, int board[])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player-&gt;position += roll;</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if (player-&gt;position &gt;= BOARD_SIZE)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player-&gt;position = BOARD_SIZE;</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return;</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endParaRPr lang="en-US" sz="1800" b="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620720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CD76986-A3F3-66E0-9B11-AA33E321A64F}"/>
              </a:ext>
            </a:extLst>
          </p:cNvPr>
          <p:cNvPicPr>
            <a:picLocks noChangeAspect="1"/>
          </p:cNvPicPr>
          <p:nvPr/>
        </p:nvPicPr>
        <p:blipFill>
          <a:blip r:embed="rId2"/>
          <a:stretch>
            <a:fillRect/>
          </a:stretch>
        </p:blipFill>
        <p:spPr>
          <a:xfrm>
            <a:off x="0" y="0"/>
            <a:ext cx="14630400" cy="8229600"/>
          </a:xfrm>
          <a:prstGeom prst="rect">
            <a:avLst/>
          </a:prstGeom>
        </p:spPr>
      </p:pic>
      <p:sp>
        <p:nvSpPr>
          <p:cNvPr id="3" name="TextBox 2">
            <a:extLst>
              <a:ext uri="{FF2B5EF4-FFF2-40B4-BE49-F238E27FC236}">
                <a16:creationId xmlns:a16="http://schemas.microsoft.com/office/drawing/2014/main" id="{47CDF918-A23E-E089-F6A6-06627878DF31}"/>
              </a:ext>
            </a:extLst>
          </p:cNvPr>
          <p:cNvSpPr txBox="1"/>
          <p:nvPr/>
        </p:nvSpPr>
        <p:spPr>
          <a:xfrm>
            <a:off x="323850" y="285750"/>
            <a:ext cx="10134600" cy="7526869"/>
          </a:xfrm>
          <a:prstGeom prst="rect">
            <a:avLst/>
          </a:prstGeom>
          <a:noFill/>
        </p:spPr>
        <p:txBody>
          <a:bodyPr wrap="square" rtlCol="0">
            <a:spAutoFit/>
          </a:bodyPr>
          <a:lstStyle/>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player-&gt;position += board[player-&gt;position];</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if (player-&gt;position &lt; 0)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player-&gt;position = 0;</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void </a:t>
            </a:r>
            <a:r>
              <a:rPr lang="en-US" sz="1800" b="0" dirty="0" err="1">
                <a:effectLst/>
                <a:latin typeface="Times New Roman" panose="02020603050405020304" pitchFamily="18" charset="0"/>
                <a:cs typeface="Times New Roman" panose="02020603050405020304" pitchFamily="18" charset="0"/>
              </a:rPr>
              <a:t>displayBoard</a:t>
            </a:r>
            <a:r>
              <a:rPr lang="en-US" sz="1800" b="0" dirty="0">
                <a:effectLst/>
                <a:latin typeface="Times New Roman" panose="02020603050405020304" pitchFamily="18" charset="0"/>
                <a:cs typeface="Times New Roman" panose="02020603050405020304" pitchFamily="18" charset="0"/>
              </a:rPr>
              <a:t>(int board[], Player* player1, Player* player2)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printf</a:t>
            </a:r>
            <a:r>
              <a:rPr lang="en-US" sz="1800" b="0" dirty="0">
                <a:effectLst/>
                <a:latin typeface="Times New Roman" panose="02020603050405020304" pitchFamily="18" charset="0"/>
                <a:cs typeface="Times New Roman" panose="02020603050405020304" pitchFamily="18" charset="0"/>
              </a:rPr>
              <a:t>("Current Board Positions:\n");</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for (int </a:t>
            </a:r>
            <a:r>
              <a:rPr lang="en-US" sz="1800" b="0" dirty="0" err="1">
                <a:effectLst/>
                <a:latin typeface="Times New Roman" panose="02020603050405020304" pitchFamily="18" charset="0"/>
                <a:cs typeface="Times New Roman" panose="02020603050405020304" pitchFamily="18" charset="0"/>
              </a:rPr>
              <a:t>i</a:t>
            </a:r>
            <a:r>
              <a:rPr lang="en-US" sz="1800" b="0" dirty="0">
                <a:effectLst/>
                <a:latin typeface="Times New Roman" panose="02020603050405020304" pitchFamily="18" charset="0"/>
                <a:cs typeface="Times New Roman" panose="02020603050405020304" pitchFamily="18" charset="0"/>
              </a:rPr>
              <a:t> = 1; </a:t>
            </a:r>
            <a:r>
              <a:rPr lang="en-US" sz="1800" b="0" dirty="0" err="1">
                <a:effectLst/>
                <a:latin typeface="Times New Roman" panose="02020603050405020304" pitchFamily="18" charset="0"/>
                <a:cs typeface="Times New Roman" panose="02020603050405020304" pitchFamily="18" charset="0"/>
              </a:rPr>
              <a:t>i</a:t>
            </a:r>
            <a:r>
              <a:rPr lang="en-US" sz="1800" b="0" dirty="0">
                <a:effectLst/>
                <a:latin typeface="Times New Roman" panose="02020603050405020304" pitchFamily="18" charset="0"/>
                <a:cs typeface="Times New Roman" panose="02020603050405020304" pitchFamily="18" charset="0"/>
              </a:rPr>
              <a:t> &lt;= BOARD_SIZE; </a:t>
            </a:r>
            <a:r>
              <a:rPr lang="en-US" sz="1800" b="0" dirty="0" err="1">
                <a:effectLst/>
                <a:latin typeface="Times New Roman" panose="02020603050405020304" pitchFamily="18" charset="0"/>
                <a:cs typeface="Times New Roman" panose="02020603050405020304" pitchFamily="18" charset="0"/>
              </a:rPr>
              <a:t>i</a:t>
            </a:r>
            <a:r>
              <a:rPr lang="en-US" sz="1800" b="0" dirty="0">
                <a:effectLst/>
                <a:latin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if (</a:t>
            </a:r>
            <a:r>
              <a:rPr lang="en-US" sz="1800" b="0" dirty="0" err="1">
                <a:effectLst/>
                <a:latin typeface="Times New Roman" panose="02020603050405020304" pitchFamily="18" charset="0"/>
                <a:cs typeface="Times New Roman" panose="02020603050405020304" pitchFamily="18" charset="0"/>
              </a:rPr>
              <a:t>i</a:t>
            </a:r>
            <a:r>
              <a:rPr lang="en-US" sz="1800" b="0" dirty="0">
                <a:effectLst/>
                <a:latin typeface="Times New Roman" panose="02020603050405020304" pitchFamily="18" charset="0"/>
                <a:cs typeface="Times New Roman" panose="02020603050405020304" pitchFamily="18" charset="0"/>
              </a:rPr>
              <a:t> == player1-&gt;position &amp;&amp; </a:t>
            </a:r>
            <a:r>
              <a:rPr lang="en-US" sz="1800" b="0" dirty="0" err="1">
                <a:effectLst/>
                <a:latin typeface="Times New Roman" panose="02020603050405020304" pitchFamily="18" charset="0"/>
                <a:cs typeface="Times New Roman" panose="02020603050405020304" pitchFamily="18" charset="0"/>
              </a:rPr>
              <a:t>i</a:t>
            </a:r>
            <a:r>
              <a:rPr lang="en-US" sz="1800" b="0" dirty="0">
                <a:effectLst/>
                <a:latin typeface="Times New Roman" panose="02020603050405020304" pitchFamily="18" charset="0"/>
                <a:cs typeface="Times New Roman" panose="02020603050405020304" pitchFamily="18" charset="0"/>
              </a:rPr>
              <a:t> == player2-&gt;position)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printf</a:t>
            </a:r>
            <a:r>
              <a:rPr lang="en-US" sz="1800" b="0" dirty="0">
                <a:effectLst/>
                <a:latin typeface="Times New Roman" panose="02020603050405020304" pitchFamily="18" charset="0"/>
                <a:cs typeface="Times New Roman" panose="02020603050405020304" pitchFamily="18" charset="0"/>
              </a:rPr>
              <a:t>("[B] ");  // Both players</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 else if (</a:t>
            </a:r>
            <a:r>
              <a:rPr lang="en-US" sz="1800" b="0" dirty="0" err="1">
                <a:effectLst/>
                <a:latin typeface="Times New Roman" panose="02020603050405020304" pitchFamily="18" charset="0"/>
                <a:cs typeface="Times New Roman" panose="02020603050405020304" pitchFamily="18" charset="0"/>
              </a:rPr>
              <a:t>i</a:t>
            </a:r>
            <a:r>
              <a:rPr lang="en-US" sz="1800" b="0" dirty="0">
                <a:effectLst/>
                <a:latin typeface="Times New Roman" panose="02020603050405020304" pitchFamily="18" charset="0"/>
                <a:cs typeface="Times New Roman" panose="02020603050405020304" pitchFamily="18" charset="0"/>
              </a:rPr>
              <a:t> == player1-&gt;position)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printf</a:t>
            </a:r>
            <a:r>
              <a:rPr lang="en-US" sz="1800" b="0" dirty="0">
                <a:effectLst/>
                <a:latin typeface="Times New Roman" panose="02020603050405020304" pitchFamily="18" charset="0"/>
                <a:cs typeface="Times New Roman" panose="02020603050405020304" pitchFamily="18" charset="0"/>
              </a:rPr>
              <a:t>("[1] ");  // Player 1</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 else if (</a:t>
            </a:r>
            <a:r>
              <a:rPr lang="en-US" sz="1800" b="0" dirty="0" err="1">
                <a:effectLst/>
                <a:latin typeface="Times New Roman" panose="02020603050405020304" pitchFamily="18" charset="0"/>
                <a:cs typeface="Times New Roman" panose="02020603050405020304" pitchFamily="18" charset="0"/>
              </a:rPr>
              <a:t>i</a:t>
            </a:r>
            <a:r>
              <a:rPr lang="en-US" sz="1800" b="0" dirty="0">
                <a:effectLst/>
                <a:latin typeface="Times New Roman" panose="02020603050405020304" pitchFamily="18" charset="0"/>
                <a:cs typeface="Times New Roman" panose="02020603050405020304" pitchFamily="18" charset="0"/>
              </a:rPr>
              <a:t> == player2-&gt;position)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printf</a:t>
            </a:r>
            <a:r>
              <a:rPr lang="en-US" sz="1800" b="0" dirty="0">
                <a:effectLst/>
                <a:latin typeface="Times New Roman" panose="02020603050405020304" pitchFamily="18" charset="0"/>
                <a:cs typeface="Times New Roman" panose="02020603050405020304" pitchFamily="18" charset="0"/>
              </a:rPr>
              <a:t>("[2] ");  // Player 2</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 else {</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r>
              <a:rPr lang="en-US" sz="1800" b="0" dirty="0" err="1">
                <a:effectLst/>
                <a:latin typeface="Times New Roman" panose="02020603050405020304" pitchFamily="18" charset="0"/>
                <a:cs typeface="Times New Roman" panose="02020603050405020304" pitchFamily="18" charset="0"/>
              </a:rPr>
              <a:t>printf</a:t>
            </a:r>
            <a:r>
              <a:rPr lang="en-US" sz="1800" b="0" dirty="0">
                <a:effectLst/>
                <a:latin typeface="Times New Roman" panose="02020603050405020304" pitchFamily="18" charset="0"/>
                <a:cs typeface="Times New Roman" panose="02020603050405020304" pitchFamily="18" charset="0"/>
              </a:rPr>
              <a:t>("[%d] ", </a:t>
            </a:r>
            <a:r>
              <a:rPr lang="en-US" sz="1800" b="0" dirty="0" err="1">
                <a:effectLst/>
                <a:latin typeface="Times New Roman" panose="02020603050405020304" pitchFamily="18" charset="0"/>
                <a:cs typeface="Times New Roman" panose="02020603050405020304" pitchFamily="18" charset="0"/>
              </a:rPr>
              <a:t>i</a:t>
            </a:r>
            <a:r>
              <a:rPr lang="en-US" sz="1800" b="0" dirty="0">
                <a:effectLst/>
                <a:latin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b="0" dirty="0">
                <a:effectLst/>
                <a:latin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647933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TotalTime>
  <Words>1866</Words>
  <Application>Microsoft Office PowerPoint</Application>
  <PresentationFormat>Custom</PresentationFormat>
  <Paragraphs>173</Paragraphs>
  <Slides>19</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Bitter</vt:lpstr>
      <vt:lpstr>Calibri</vt:lpstr>
      <vt:lpstr>Open Sans</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Akshitha Rayapole</cp:lastModifiedBy>
  <cp:revision>8</cp:revision>
  <dcterms:created xsi:type="dcterms:W3CDTF">2024-06-14T07:04:18Z</dcterms:created>
  <dcterms:modified xsi:type="dcterms:W3CDTF">2025-03-18T15:13:06Z</dcterms:modified>
</cp:coreProperties>
</file>